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jpeg" ContentType="image/jpeg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60" r:id="rId6"/>
    <p:sldId id="262" r:id="rId7"/>
    <p:sldId id="264" r:id="rId8"/>
    <p:sldId id="259" r:id="rId9"/>
    <p:sldId id="263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57" autoAdjust="0"/>
  </p:normalViewPr>
  <p:slideViewPr>
    <p:cSldViewPr>
      <p:cViewPr varScale="1">
        <p:scale>
          <a:sx n="109" d="100"/>
          <a:sy n="109" d="100"/>
        </p:scale>
        <p:origin x="167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79A6D-C3E9-459D-A0CD-E4373CD9EA97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158AC-8A24-4C25-9F60-D4D4694625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2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158AC-8A24-4C25-9F60-D4D4694625A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70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158AC-8A24-4C25-9F60-D4D4694625A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43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158AC-8A24-4C25-9F60-D4D4694625A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38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158AC-8A24-4C25-9F60-D4D4694625AB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2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0C979-C70A-41AD-9682-56CFBC82B929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8F11-18B8-4BC0-9CB2-3F978B89B6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A-Master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228600" y="6197025"/>
            <a:ext cx="48450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Water</a:t>
            </a:r>
            <a:r>
              <a:rPr lang="en-US" sz="3200" b="1" baseline="0" dirty="0" smtClean="0"/>
              <a:t> is the Natural Choice</a:t>
            </a:r>
            <a:endParaRPr lang="en-US" sz="3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01325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i="1" dirty="0" smtClean="0">
                <a:solidFill>
                  <a:srgbClr val="0070C0"/>
                </a:solidFill>
              </a:rPr>
              <a:t>Hydronic Comfort Systems</a:t>
            </a:r>
            <a:br>
              <a:rPr lang="en-US" sz="5400" b="1" i="1" dirty="0" smtClean="0">
                <a:solidFill>
                  <a:srgbClr val="0070C0"/>
                </a:solidFill>
              </a:rPr>
            </a:br>
            <a:r>
              <a:rPr lang="en-US" sz="5400" b="1" i="1" dirty="0" smtClean="0">
                <a:solidFill>
                  <a:srgbClr val="0070C0"/>
                </a:solidFill>
              </a:rPr>
              <a:t>Increase and Maintain Building Efficiency</a:t>
            </a:r>
            <a:endParaRPr lang="en-US" sz="5400" b="1" i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b="1" i="1" u="sng" dirty="0" smtClean="0">
                <a:solidFill>
                  <a:schemeClr val="tx1"/>
                </a:solidFill>
              </a:rPr>
              <a:t>For the Life of Your Building</a:t>
            </a:r>
            <a:endParaRPr lang="en-US" b="1" i="1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Uniform Codes: Building, Plumbing, Mechanical, etc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987" y="205470"/>
            <a:ext cx="1647014" cy="1547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p.yimg.com/xj/th?id=OIP.M3e3d41ebc89cf10a33d3ebc09be6e68ao0&amp;pid=15.1&amp;P=0&amp;w=300&amp;h=3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1"/>
            <a:ext cx="1600200" cy="94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55976" y="4812718"/>
            <a:ext cx="3032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0070C0"/>
                </a:solidFill>
              </a:rPr>
              <a:t>www.hia-c.org</a:t>
            </a:r>
            <a:endParaRPr lang="en-US" sz="36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1066800" y="5665331"/>
            <a:ext cx="18443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b="1" i="1" u="sng" dirty="0">
                <a:solidFill>
                  <a:srgbClr val="1F497D"/>
                </a:solidFill>
              </a:rPr>
              <a:t>www.hia-c.org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u="sng" dirty="0">
                <a:solidFill>
                  <a:schemeClr val="tx2"/>
                </a:solidFill>
              </a:rPr>
              <a:t>Water: The Natural Choice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553" y="2027957"/>
            <a:ext cx="1085356" cy="132386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259" y="2034518"/>
            <a:ext cx="1092941" cy="131402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110" y="2056604"/>
            <a:ext cx="1108125" cy="1307019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110" y="3731149"/>
            <a:ext cx="1090240" cy="126647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259" y="3711657"/>
            <a:ext cx="1092941" cy="1308734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110" y="3724884"/>
            <a:ext cx="1108125" cy="1300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92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1" dirty="0" smtClean="0">
                <a:solidFill>
                  <a:srgbClr val="0070C0"/>
                </a:solidFill>
              </a:rPr>
              <a:t>Safe and Reliable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342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Multiple Comfort Options</a:t>
            </a:r>
          </a:p>
          <a:p>
            <a:r>
              <a:rPr lang="en-US" dirty="0" smtClean="0"/>
              <a:t>Low refrigerant content</a:t>
            </a:r>
          </a:p>
          <a:p>
            <a:pPr lvl="1"/>
            <a:r>
              <a:rPr lang="en-US" dirty="0" smtClean="0"/>
              <a:t>Reduce refrigerant in the building by 75% over split refrigerant systems</a:t>
            </a:r>
          </a:p>
          <a:p>
            <a:pPr lvl="1"/>
            <a:r>
              <a:rPr lang="en-US" dirty="0" smtClean="0"/>
              <a:t>Low or no refrigerant in tenant space or corridors</a:t>
            </a:r>
          </a:p>
          <a:p>
            <a:pPr lvl="1"/>
            <a:r>
              <a:rPr lang="en-US" dirty="0" smtClean="0"/>
              <a:t>No refrigerant sensors required in baseboard</a:t>
            </a:r>
          </a:p>
          <a:p>
            <a:pPr lvl="1"/>
            <a:r>
              <a:rPr lang="en-US" sz="3000" dirty="0"/>
              <a:t>Refrigerant is regulated </a:t>
            </a:r>
            <a:r>
              <a:rPr lang="en-US" sz="2400" dirty="0"/>
              <a:t>– </a:t>
            </a:r>
            <a:r>
              <a:rPr lang="en-US" b="1" i="1" dirty="0">
                <a:solidFill>
                  <a:srgbClr val="00B050"/>
                </a:solidFill>
              </a:rPr>
              <a:t>BUY certified factory-sealed refrigerant </a:t>
            </a:r>
            <a:r>
              <a:rPr lang="en-US" b="1" i="1" dirty="0" smtClean="0">
                <a:solidFill>
                  <a:srgbClr val="00B050"/>
                </a:solidFill>
              </a:rPr>
              <a:t>circuits</a:t>
            </a:r>
            <a:endParaRPr lang="en-US" dirty="0" smtClean="0"/>
          </a:p>
          <a:p>
            <a:r>
              <a:rPr lang="en-US" dirty="0" smtClean="0"/>
              <a:t>Improve Efficiency and cut Refrigerant Volume with Hydronic Central Systems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292171"/>
            <a:ext cx="1905000" cy="22903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496" y="141763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Productivity</a:t>
            </a:r>
          </a:p>
          <a:p>
            <a:pPr lvl="1"/>
            <a:r>
              <a:rPr lang="en-US" dirty="0" smtClean="0"/>
              <a:t>Simultaneous and cyclical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heating or cooling/reclaim</a:t>
            </a:r>
          </a:p>
          <a:p>
            <a:pPr lvl="1"/>
            <a:r>
              <a:rPr lang="en-US" dirty="0" smtClean="0"/>
              <a:t> Comfort on demand</a:t>
            </a:r>
          </a:p>
          <a:p>
            <a:r>
              <a:rPr lang="en-US" dirty="0" smtClean="0"/>
              <a:t>Choice of air or radiant</a:t>
            </a:r>
          </a:p>
          <a:p>
            <a:r>
              <a:rPr lang="en-US" dirty="0" smtClean="0"/>
              <a:t>Indoor Air Quality</a:t>
            </a:r>
          </a:p>
          <a:p>
            <a:pPr lvl="1"/>
            <a:r>
              <a:rPr lang="en-US" dirty="0" smtClean="0"/>
              <a:t>Avoid cross contamination of airflow</a:t>
            </a:r>
          </a:p>
          <a:p>
            <a:pPr lvl="1"/>
            <a:r>
              <a:rPr lang="en-US" dirty="0" smtClean="0"/>
              <a:t>Filtration choices and options</a:t>
            </a:r>
          </a:p>
          <a:p>
            <a:pPr lvl="1"/>
            <a:r>
              <a:rPr lang="en-US" dirty="0" smtClean="0"/>
              <a:t>Humidify – dehumidify – control odor - ventilate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1" dirty="0" smtClean="0">
                <a:solidFill>
                  <a:srgbClr val="0070C0"/>
                </a:solidFill>
              </a:rPr>
              <a:t>Comfortable &amp; Productive</a:t>
            </a:r>
            <a:endParaRPr lang="en-US" b="1" i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706" y="1576856"/>
            <a:ext cx="2008094" cy="23326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smtClean="0">
                <a:solidFill>
                  <a:schemeClr val="tx2"/>
                </a:solidFill>
              </a:rPr>
              <a:t>Sustainability</a:t>
            </a:r>
            <a:r>
              <a:rPr lang="en-US" i="1" dirty="0" smtClean="0">
                <a:solidFill>
                  <a:schemeClr val="tx2"/>
                </a:solidFill>
              </a:rPr>
              <a:t> for life</a:t>
            </a:r>
            <a:endParaRPr lang="en-US" i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41" y="141763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Preserve the investment in Efficiency</a:t>
            </a:r>
          </a:p>
          <a:p>
            <a:r>
              <a:rPr lang="en-US" dirty="0" smtClean="0"/>
              <a:t>Component availability and compatibility</a:t>
            </a:r>
          </a:p>
          <a:p>
            <a:r>
              <a:rPr lang="en-US" dirty="0" smtClean="0"/>
              <a:t>Competition controls COSTS</a:t>
            </a:r>
          </a:p>
          <a:p>
            <a:pPr lvl="1"/>
            <a:r>
              <a:rPr lang="en-US" dirty="0" smtClean="0"/>
              <a:t>System options</a:t>
            </a:r>
          </a:p>
          <a:p>
            <a:pPr lvl="1"/>
            <a:r>
              <a:rPr lang="en-US" dirty="0" smtClean="0"/>
              <a:t>Service for life</a:t>
            </a:r>
          </a:p>
          <a:p>
            <a:pPr lvl="1"/>
            <a:r>
              <a:rPr lang="en-US" dirty="0" smtClean="0"/>
              <a:t>Replacement choices</a:t>
            </a:r>
          </a:p>
          <a:p>
            <a:pPr lvl="1"/>
            <a:r>
              <a:rPr lang="en-US" dirty="0" smtClean="0"/>
              <a:t>Hydronic component life</a:t>
            </a:r>
          </a:p>
          <a:p>
            <a:pPr lvl="2"/>
            <a:r>
              <a:rPr lang="en-US" dirty="0" smtClean="0"/>
              <a:t>20–100 years – your choice</a:t>
            </a:r>
          </a:p>
          <a:p>
            <a:pPr lvl="1"/>
            <a:r>
              <a:rPr lang="en-US" dirty="0" smtClean="0"/>
              <a:t>Reclaim, Recycle, Simplify for Life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823780"/>
            <a:ext cx="1936545" cy="2273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01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smtClean="0">
                <a:solidFill>
                  <a:srgbClr val="0070C0"/>
                </a:solidFill>
              </a:rPr>
              <a:t>Long Term Solutions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Compatibility for life</a:t>
            </a:r>
          </a:p>
          <a:p>
            <a:pPr lvl="1"/>
            <a:r>
              <a:rPr lang="en-US" dirty="0" smtClean="0"/>
              <a:t>Technology and efficiency</a:t>
            </a:r>
          </a:p>
          <a:p>
            <a:pPr lvl="1"/>
            <a:r>
              <a:rPr lang="en-US" dirty="0" smtClean="0"/>
              <a:t>Equipment and components</a:t>
            </a:r>
          </a:p>
          <a:p>
            <a:r>
              <a:rPr lang="en-US" dirty="0" smtClean="0"/>
              <a:t>Integrated solutions for the total building</a:t>
            </a:r>
          </a:p>
          <a:p>
            <a:pPr lvl="1"/>
            <a:r>
              <a:rPr lang="en-US" dirty="0" smtClean="0"/>
              <a:t>Net energy use, infrastructure, and operating cost total building HVAC and hot water.</a:t>
            </a:r>
          </a:p>
          <a:p>
            <a:r>
              <a:rPr lang="en-US" dirty="0" smtClean="0"/>
              <a:t>New Construction – Pipe uses less space</a:t>
            </a:r>
          </a:p>
          <a:p>
            <a:r>
              <a:rPr lang="en-US" dirty="0" smtClean="0"/>
              <a:t>Renovation/Remodel/Repurpose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954" y="474641"/>
            <a:ext cx="2070845" cy="24797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smtClean="0">
                <a:solidFill>
                  <a:srgbClr val="0070C0"/>
                </a:solidFill>
              </a:rPr>
              <a:t>Energy Efficient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Highest Building efficiency</a:t>
            </a:r>
          </a:p>
          <a:p>
            <a:r>
              <a:rPr lang="en-US" dirty="0" smtClean="0"/>
              <a:t>Lowest BTU transport cost</a:t>
            </a:r>
          </a:p>
          <a:p>
            <a:pPr lvl="1"/>
            <a:r>
              <a:rPr lang="en-US" dirty="0" smtClean="0"/>
              <a:t>Water uses less kW to move Btu’s in the building</a:t>
            </a:r>
          </a:p>
          <a:p>
            <a:pPr lvl="1"/>
            <a:r>
              <a:rPr lang="en-US" dirty="0" smtClean="0"/>
              <a:t>Water maintains efficiency versus outdoor temperature</a:t>
            </a:r>
          </a:p>
          <a:p>
            <a:r>
              <a:rPr lang="en-US" dirty="0" smtClean="0"/>
              <a:t>Variable flow &amp; temperature matched to demand</a:t>
            </a:r>
          </a:p>
          <a:p>
            <a:r>
              <a:rPr lang="en-US" dirty="0" smtClean="0"/>
              <a:t>Integrated Design Process</a:t>
            </a:r>
          </a:p>
          <a:p>
            <a:pPr lvl="1"/>
            <a:r>
              <a:rPr lang="en-US" dirty="0" smtClean="0"/>
              <a:t>Energy sharing / HVAC and Hot Water</a:t>
            </a:r>
          </a:p>
          <a:p>
            <a:pPr lvl="1"/>
            <a:r>
              <a:rPr lang="en-US" dirty="0" smtClean="0"/>
              <a:t>Whole building approach by design team</a:t>
            </a:r>
          </a:p>
          <a:p>
            <a:r>
              <a:rPr lang="en-US" dirty="0" smtClean="0"/>
              <a:t>Path to Net Zero:  Use less energy, store more, reclaim, integrate, and operate the system for profit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853" y="274638"/>
            <a:ext cx="1890397" cy="23058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C00000"/>
                </a:solidFill>
              </a:rPr>
              <a:t>IEER is a test procedure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In a lab – not your building – integrated and weighted as prescribed</a:t>
            </a:r>
          </a:p>
          <a:p>
            <a:r>
              <a:rPr lang="en-US" sz="1800" dirty="0" smtClean="0"/>
              <a:t>Cooling test only includes 2% at 95F and 40% RH as worst case.  98% of rating is from 65-81.5⁰F outdoor air temperature.</a:t>
            </a:r>
          </a:p>
          <a:p>
            <a:r>
              <a:rPr lang="en-US" sz="1800" dirty="0" smtClean="0"/>
              <a:t>Heating test not lower than 16F / </a:t>
            </a:r>
            <a:r>
              <a:rPr lang="en-US" sz="1800" dirty="0"/>
              <a:t>Air </a:t>
            </a:r>
            <a:r>
              <a:rPr lang="en-US" sz="1800" dirty="0" smtClean="0"/>
              <a:t>flow varied down to 25%</a:t>
            </a:r>
          </a:p>
          <a:p>
            <a:r>
              <a:rPr lang="en-US" sz="1800" dirty="0" smtClean="0"/>
              <a:t>Lab refrigerant pipe – not field Length, flat no lift to the roof</a:t>
            </a:r>
          </a:p>
          <a:p>
            <a:r>
              <a:rPr lang="en-US" sz="1800" dirty="0"/>
              <a:t>Cooling temperature </a:t>
            </a:r>
            <a:r>
              <a:rPr lang="en-US" sz="1800" dirty="0" smtClean="0"/>
              <a:t>room set point </a:t>
            </a:r>
            <a:r>
              <a:rPr lang="en-US" sz="1800" dirty="0"/>
              <a:t>at </a:t>
            </a:r>
            <a:r>
              <a:rPr lang="en-US" sz="1800" dirty="0" smtClean="0"/>
              <a:t>80°F with 50% relative humidity</a:t>
            </a:r>
          </a:p>
          <a:p>
            <a:pPr lvl="1"/>
            <a:r>
              <a:rPr lang="en-US" sz="1400" dirty="0" smtClean="0"/>
              <a:t>People generate moisture to be removed…  Who is happy at 80F?</a:t>
            </a:r>
          </a:p>
          <a:p>
            <a:r>
              <a:rPr lang="en-US" sz="1800" dirty="0" smtClean="0"/>
              <a:t>Performance measured after lab maintained conditions for an hour</a:t>
            </a:r>
          </a:p>
          <a:p>
            <a:pPr lvl="1"/>
            <a:r>
              <a:rPr lang="en-US" sz="1400" dirty="0" smtClean="0"/>
              <a:t>Allows refrigerant circuit to balance - this does not happen in your building</a:t>
            </a:r>
          </a:p>
          <a:p>
            <a:pPr marL="0" indent="0">
              <a:buNone/>
            </a:pPr>
            <a:r>
              <a:rPr lang="en-US" sz="1800" b="1" i="1" dirty="0" smtClean="0">
                <a:solidFill>
                  <a:srgbClr val="C00000"/>
                </a:solidFill>
              </a:rPr>
              <a:t>IEER is a test – an equipment comparison – It must be de-rated when applied</a:t>
            </a:r>
          </a:p>
          <a:p>
            <a:pPr marL="0" indent="0">
              <a:buNone/>
            </a:pPr>
            <a:r>
              <a:rPr lang="en-US" sz="1800" dirty="0" smtClean="0"/>
              <a:t>When the compressor becomes the system PUMP it gives up efficiency – up to 30% plus operation outside test conditions requires additional de-rates…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34625" y="4953000"/>
            <a:ext cx="5874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Commercial Buildings are unique</a:t>
            </a:r>
          </a:p>
          <a:p>
            <a:pPr algn="ctr"/>
            <a:r>
              <a:rPr lang="en-US" sz="2400" b="1" dirty="0" smtClean="0"/>
              <a:t>Design for the life of the building with Water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645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Reduce Installed Cost</a:t>
            </a:r>
          </a:p>
          <a:p>
            <a:r>
              <a:rPr lang="en-US" dirty="0" smtClean="0"/>
              <a:t>Lowest Operating Cost</a:t>
            </a:r>
          </a:p>
          <a:p>
            <a:r>
              <a:rPr lang="en-US" dirty="0" smtClean="0"/>
              <a:t>Retained Value</a:t>
            </a:r>
          </a:p>
          <a:p>
            <a:r>
              <a:rPr lang="en-US" dirty="0" smtClean="0"/>
              <a:t>Building Resale Value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tx2"/>
                </a:solidFill>
              </a:rPr>
              <a:t>The utility bill is a relevant operating cost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tx2"/>
                </a:solidFill>
              </a:rPr>
              <a:t>h</a:t>
            </a:r>
            <a:r>
              <a:rPr lang="en-US" sz="2400" i="1" dirty="0" smtClean="0">
                <a:solidFill>
                  <a:schemeClr val="tx2"/>
                </a:solidFill>
              </a:rPr>
              <a:t>ydronic components are for the life of the building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tx2"/>
                </a:solidFill>
              </a:rPr>
              <a:t>Adaptable, replaceable, upgradeable</a:t>
            </a:r>
          </a:p>
          <a:p>
            <a:pPr marL="0" indent="0">
              <a:buNone/>
            </a:pPr>
            <a:r>
              <a:rPr lang="en-US" b="1" dirty="0" smtClean="0"/>
              <a:t>Choice in first cost and </a:t>
            </a:r>
            <a:r>
              <a:rPr lang="en-US" b="1" dirty="0" smtClean="0">
                <a:solidFill>
                  <a:srgbClr val="00B050"/>
                </a:solidFill>
              </a:rPr>
              <a:t>all the budgets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i="1" dirty="0" smtClean="0">
                <a:solidFill>
                  <a:srgbClr val="00B050"/>
                </a:solidFill>
              </a:rPr>
              <a:t>Budget + Return on Investment</a:t>
            </a:r>
            <a:br>
              <a:rPr lang="en-US" b="1" i="1" dirty="0" smtClean="0">
                <a:solidFill>
                  <a:srgbClr val="00B050"/>
                </a:solidFill>
              </a:rPr>
            </a:br>
            <a:r>
              <a:rPr lang="en-US" sz="2800" b="1" i="1" dirty="0" smtClean="0"/>
              <a:t>	(</a:t>
            </a:r>
            <a:r>
              <a:rPr lang="en-US" sz="3100" b="1" i="1" dirty="0" smtClean="0"/>
              <a:t>reduced equipment life destroys ROI)</a:t>
            </a:r>
            <a:endParaRPr lang="en-US" sz="3100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469601"/>
            <a:ext cx="1905000" cy="22469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267" y="856237"/>
            <a:ext cx="2895600" cy="31702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smtClean="0">
                <a:solidFill>
                  <a:srgbClr val="00B050"/>
                </a:solidFill>
              </a:rPr>
              <a:t>For the Life of the Building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242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Flexible – 4, 2, and 1-pipe designs</a:t>
            </a:r>
          </a:p>
          <a:p>
            <a:r>
              <a:rPr lang="en-US" dirty="0" smtClean="0"/>
              <a:t>Adaptable to technology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orward and backward compatibility</a:t>
            </a:r>
          </a:p>
          <a:p>
            <a:r>
              <a:rPr lang="en-US" dirty="0" smtClean="0"/>
              <a:t>Upgradeable at any time</a:t>
            </a:r>
          </a:p>
          <a:p>
            <a:r>
              <a:rPr lang="en-US" dirty="0" smtClean="0"/>
              <a:t>Versatile – easy to change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Once built our </a:t>
            </a:r>
            <a:r>
              <a:rPr lang="en-US" b="1" i="1" dirty="0">
                <a:solidFill>
                  <a:srgbClr val="0070C0"/>
                </a:solidFill>
              </a:rPr>
              <a:t>H</a:t>
            </a:r>
            <a:r>
              <a:rPr lang="en-US" b="1" i="1" dirty="0" smtClean="0">
                <a:solidFill>
                  <a:srgbClr val="0070C0"/>
                </a:solidFill>
              </a:rPr>
              <a:t>ydronic </a:t>
            </a:r>
            <a:r>
              <a:rPr lang="en-US" b="1" i="1" dirty="0">
                <a:solidFill>
                  <a:srgbClr val="0070C0"/>
                </a:solidFill>
              </a:rPr>
              <a:t>M</a:t>
            </a:r>
            <a:r>
              <a:rPr lang="en-US" b="1" i="1" dirty="0" smtClean="0">
                <a:solidFill>
                  <a:srgbClr val="0070C0"/>
                </a:solidFill>
              </a:rPr>
              <a:t>echanical </a:t>
            </a:r>
            <a:r>
              <a:rPr lang="en-US" b="1" i="1" dirty="0">
                <a:solidFill>
                  <a:srgbClr val="0070C0"/>
                </a:solidFill>
              </a:rPr>
              <a:t>I</a:t>
            </a:r>
            <a:r>
              <a:rPr lang="en-US" b="1" i="1" dirty="0" smtClean="0">
                <a:solidFill>
                  <a:srgbClr val="0070C0"/>
                </a:solidFill>
              </a:rPr>
              <a:t>nfrastructure will support and preserve your investment in efficiency, comfort and productivity.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www.hia-c.org</a:t>
            </a:r>
            <a:endParaRPr lang="en-US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247F5FFE5177419705B89645A6E847" ma:contentTypeVersion="2" ma:contentTypeDescription="Create a new document." ma:contentTypeScope="" ma:versionID="656fbf3555dcbe2d48819255ad0aa44e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544e2d268be15b99b243bd29853643e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E911C65-6C57-4642-B6C6-EB2EFEE87E33}"/>
</file>

<file path=customXml/itemProps2.xml><?xml version="1.0" encoding="utf-8"?>
<ds:datastoreItem xmlns:ds="http://schemas.openxmlformats.org/officeDocument/2006/customXml" ds:itemID="{55251FFC-EE26-4535-B25F-795EFCEB0F70}"/>
</file>

<file path=customXml/itemProps3.xml><?xml version="1.0" encoding="utf-8"?>
<ds:datastoreItem xmlns:ds="http://schemas.openxmlformats.org/officeDocument/2006/customXml" ds:itemID="{A40E05A9-D283-4490-94B4-36D098B512FF}"/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537</Words>
  <Application>Microsoft Office PowerPoint</Application>
  <PresentationFormat>On-screen Show (4:3)</PresentationFormat>
  <Paragraphs>85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Hydronic Comfort Systems Increase and Maintain Building Efficiency</vt:lpstr>
      <vt:lpstr>Safe and Reliable</vt:lpstr>
      <vt:lpstr>Comfortable &amp; Productive</vt:lpstr>
      <vt:lpstr>Sustainability for life</vt:lpstr>
      <vt:lpstr>Long Term Solutions</vt:lpstr>
      <vt:lpstr>Energy Efficient</vt:lpstr>
      <vt:lpstr>IEER is a test procedure</vt:lpstr>
      <vt:lpstr>Budget + Return on Investment  (reduced equipment life destroys ROI)</vt:lpstr>
      <vt:lpstr>For the Life of the Building</vt:lpstr>
      <vt:lpstr>Water: The Natural Choice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Hydronics Comfort Systems</dc:title>
  <dc:creator>Duane Huisken</dc:creator>
  <cp:lastModifiedBy>Rick Bostian</cp:lastModifiedBy>
  <cp:revision>83</cp:revision>
  <dcterms:created xsi:type="dcterms:W3CDTF">2015-04-10T17:08:13Z</dcterms:created>
  <dcterms:modified xsi:type="dcterms:W3CDTF">2016-01-25T22:57:29Z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0x010100E4247F5FFE5177419705B89645A6E847</vt:lpwstr>
  </property>
</Properties>
</file>