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jpeg" ContentType="image/jpeg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77" r:id="rId3"/>
    <p:sldId id="258" r:id="rId4"/>
    <p:sldId id="261" r:id="rId5"/>
    <p:sldId id="262" r:id="rId6"/>
    <p:sldId id="260" r:id="rId7"/>
    <p:sldId id="263" r:id="rId8"/>
    <p:sldId id="259" r:id="rId9"/>
    <p:sldId id="265" r:id="rId10"/>
    <p:sldId id="264" r:id="rId11"/>
    <p:sldId id="266" r:id="rId12"/>
    <p:sldId id="271" r:id="rId13"/>
    <p:sldId id="272" r:id="rId14"/>
    <p:sldId id="273" r:id="rId15"/>
    <p:sldId id="274" r:id="rId16"/>
    <p:sldId id="267" r:id="rId17"/>
    <p:sldId id="268" r:id="rId18"/>
    <p:sldId id="279" r:id="rId19"/>
    <p:sldId id="275" r:id="rId20"/>
    <p:sldId id="270" r:id="rId21"/>
    <p:sldId id="28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91481-6CFC-4FB7-A4AA-8A436F5BEABC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B02CC-833C-4180-B4C7-0FA14C21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6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158AC-8A24-4C25-9F60-D4D4694625AB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247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15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0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1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5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89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74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28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84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7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64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362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0C979-C70A-41AD-9682-56CFBC82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8F11-18B8-4BC0-9CB2-3F978B89B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HIA-Master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04800" y="6197026"/>
            <a:ext cx="48450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</a:rPr>
              <a:t>Water is the Natural Choice</a:t>
            </a:r>
          </a:p>
        </p:txBody>
      </p:sp>
    </p:spTree>
    <p:extLst>
      <p:ext uri="{BB962C8B-B14F-4D97-AF65-F5344CB8AC3E}">
        <p14:creationId xmlns:p14="http://schemas.microsoft.com/office/powerpoint/2010/main" val="396216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Water: The Natural Choice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Efficiency</a:t>
            </a:r>
          </a:p>
          <a:p>
            <a:pPr lvl="1"/>
            <a:r>
              <a:rPr lang="en-US" b="1" dirty="0" smtClean="0"/>
              <a:t>Building System </a:t>
            </a:r>
            <a:r>
              <a:rPr lang="en-US" dirty="0" smtClean="0"/>
              <a:t>efficiency not just a unit rating</a:t>
            </a:r>
          </a:p>
          <a:p>
            <a:pPr lvl="1"/>
            <a:r>
              <a:rPr lang="en-US" dirty="0" smtClean="0"/>
              <a:t>Equipment Ratings</a:t>
            </a:r>
          </a:p>
          <a:p>
            <a:pPr lvl="2"/>
            <a:r>
              <a:rPr lang="en-US" dirty="0" smtClean="0"/>
              <a:t>EER and COP – output versus power consumed</a:t>
            </a:r>
          </a:p>
          <a:p>
            <a:pPr lvl="2"/>
            <a:r>
              <a:rPr lang="en-US" dirty="0" smtClean="0"/>
              <a:t>SEER – residential – seasonal prescription</a:t>
            </a:r>
          </a:p>
          <a:p>
            <a:pPr lvl="2"/>
            <a:r>
              <a:rPr lang="en-US" dirty="0" smtClean="0"/>
              <a:t>IEER vs IPLV </a:t>
            </a:r>
          </a:p>
          <a:p>
            <a:pPr lvl="3"/>
            <a:r>
              <a:rPr lang="en-US" dirty="0" smtClean="0"/>
              <a:t>IPLV is an integrated performance for a central chiller</a:t>
            </a:r>
          </a:p>
          <a:p>
            <a:pPr lvl="4"/>
            <a:r>
              <a:rPr lang="en-US" dirty="0" smtClean="0"/>
              <a:t>Validity is possible because of diversity</a:t>
            </a:r>
          </a:p>
          <a:p>
            <a:pPr lvl="3"/>
            <a:r>
              <a:rPr lang="en-US" dirty="0" smtClean="0"/>
              <a:t>All chillers would use the same rating points and conditions</a:t>
            </a:r>
          </a:p>
          <a:p>
            <a:pPr lvl="3"/>
            <a:r>
              <a:rPr lang="en-US" dirty="0" smtClean="0"/>
              <a:t>IEER is loses validity for unitary equipment when equipment is variable but load is not!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645" y="1600201"/>
            <a:ext cx="1672990" cy="204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1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is IEER?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Another way to compare performance of equipment among manufacturers of identical equipment</a:t>
            </a:r>
          </a:p>
          <a:p>
            <a:r>
              <a:rPr lang="en-US" dirty="0" smtClean="0"/>
              <a:t>It is:</a:t>
            </a:r>
          </a:p>
          <a:p>
            <a:pPr lvl="1"/>
            <a:r>
              <a:rPr lang="en-US" dirty="0" smtClean="0"/>
              <a:t>Like Equipment to Like Equipment – not building systems</a:t>
            </a:r>
          </a:p>
          <a:p>
            <a:pPr lvl="1"/>
            <a:r>
              <a:rPr lang="en-US" b="1" dirty="0" smtClean="0"/>
              <a:t>All are tested at the same conditions per a lab’s capability</a:t>
            </a:r>
          </a:p>
          <a:p>
            <a:pPr lvl="1"/>
            <a:r>
              <a:rPr lang="en-US" dirty="0" smtClean="0"/>
              <a:t>The prescriptive conditions are NOT how your building operates</a:t>
            </a:r>
          </a:p>
          <a:p>
            <a:r>
              <a:rPr lang="en-US" dirty="0" smtClean="0"/>
              <a:t>IEER is already integrated and applied at part load – so how do you model and apply?</a:t>
            </a:r>
          </a:p>
          <a:p>
            <a:r>
              <a:rPr lang="en-US" dirty="0" smtClean="0"/>
              <a:t>A building has a system – a condensing unit is not a system; it’s a split unit.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165" y="4777945"/>
            <a:ext cx="1029235" cy="100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47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IEER – Based on unit </a:t>
            </a:r>
            <a:r>
              <a:rPr lang="en-US" dirty="0" smtClean="0">
                <a:solidFill>
                  <a:srgbClr val="FF0000"/>
                </a:solidFill>
              </a:rPr>
              <a:t>capacity not load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Integrated</a:t>
            </a:r>
            <a:r>
              <a:rPr lang="en-US" dirty="0"/>
              <a:t> </a:t>
            </a:r>
            <a:r>
              <a:rPr lang="en-US" dirty="0" smtClean="0"/>
              <a:t>Energy Efficiency – Rated per blend</a:t>
            </a:r>
          </a:p>
          <a:p>
            <a:pPr marL="457200" lvl="1" indent="0">
              <a:buNone/>
            </a:pPr>
            <a:r>
              <a:rPr lang="en-US" b="1" dirty="0"/>
              <a:t>IEER = (</a:t>
            </a:r>
            <a:r>
              <a:rPr lang="en-US" b="1" dirty="0" smtClean="0"/>
              <a:t>0.020 </a:t>
            </a:r>
            <a:r>
              <a:rPr lang="en-US" b="1" dirty="0"/>
              <a:t>* A) + (0.617 * B) + (0.238 * C) + (0.125 * D)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Where: Both air delivered and outdoor air temperature are reduced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(02.0%)A </a:t>
            </a:r>
            <a:r>
              <a:rPr lang="en-US" sz="2400" dirty="0"/>
              <a:t>= EER at 100% net capacity at AHRI standard rating </a:t>
            </a:r>
            <a:r>
              <a:rPr lang="en-US" sz="2400" dirty="0" smtClean="0"/>
              <a:t>conditions (95⁰F)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(61.7%)B </a:t>
            </a:r>
            <a:r>
              <a:rPr lang="en-US" sz="2400" dirty="0"/>
              <a:t>= EER at 75% net capacity and reduced ambient (</a:t>
            </a:r>
            <a:r>
              <a:rPr lang="en-US" sz="2400" dirty="0" smtClean="0"/>
              <a:t>81.5⁰F </a:t>
            </a:r>
            <a:r>
              <a:rPr lang="en-US" sz="2400" dirty="0"/>
              <a:t>for air-cooled)</a:t>
            </a:r>
            <a:br>
              <a:rPr lang="en-US" sz="2400" dirty="0"/>
            </a:br>
            <a:r>
              <a:rPr lang="en-US" sz="2400" dirty="0" smtClean="0"/>
              <a:t>(23.8%)C </a:t>
            </a:r>
            <a:r>
              <a:rPr lang="en-US" sz="2400" dirty="0"/>
              <a:t>= EER at 50% net capacity and reduced ambient (</a:t>
            </a:r>
            <a:r>
              <a:rPr lang="en-US" sz="2400" dirty="0" smtClean="0"/>
              <a:t>68⁰F </a:t>
            </a:r>
            <a:r>
              <a:rPr lang="en-US" sz="2400" dirty="0"/>
              <a:t>for air-cooled)</a:t>
            </a:r>
            <a:br>
              <a:rPr lang="en-US" sz="2400" dirty="0"/>
            </a:br>
            <a:r>
              <a:rPr lang="en-US" sz="2400" dirty="0" smtClean="0"/>
              <a:t>(12.5%)D </a:t>
            </a:r>
            <a:r>
              <a:rPr lang="en-US" sz="2400" dirty="0"/>
              <a:t>= EER at 25% net capacity and reduced ambient (</a:t>
            </a:r>
            <a:r>
              <a:rPr lang="en-US" sz="2400" dirty="0" smtClean="0"/>
              <a:t>65⁰F </a:t>
            </a:r>
            <a:r>
              <a:rPr lang="en-US" sz="2400" dirty="0"/>
              <a:t>for air-cooled</a:t>
            </a:r>
            <a:r>
              <a:rPr lang="en-US" dirty="0"/>
              <a:t>)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VRF - with only 25 feet of refrigerant tubing – FLAT – no lift</a:t>
            </a:r>
          </a:p>
          <a:p>
            <a:pPr marL="457200" lvl="1" indent="0">
              <a:buNone/>
            </a:pPr>
            <a:r>
              <a:rPr lang="en-US" dirty="0" smtClean="0"/>
              <a:t>VRF Room temperature is always 80 degrees increasing equipment capacity as measured by the Laboratory, no part load if 80⁰F in space!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165" y="4103054"/>
            <a:ext cx="1029235" cy="100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60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Operation outside tested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Air temperature effects both capacity and efficiency</a:t>
            </a:r>
          </a:p>
          <a:p>
            <a:r>
              <a:rPr lang="en-US" dirty="0" smtClean="0"/>
              <a:t>Room temperature – always 80⁰F increases capacity in test</a:t>
            </a:r>
          </a:p>
          <a:p>
            <a:pPr lvl="1"/>
            <a:r>
              <a:rPr lang="en-US" dirty="0" smtClean="0"/>
              <a:t>Higher differential between EAT (Room return air) and LAT (Unit supply air)</a:t>
            </a:r>
          </a:p>
          <a:p>
            <a:pPr lvl="1"/>
            <a:r>
              <a:rPr lang="en-US" dirty="0" smtClean="0"/>
              <a:t>Conditions are being decreased to favor outdoor condensing unit and room side temperature is maintained.</a:t>
            </a:r>
          </a:p>
          <a:p>
            <a:pPr lvl="1"/>
            <a:r>
              <a:rPr lang="en-US" dirty="0" smtClean="0"/>
              <a:t>Air flow varies all the way down to 25% - what if your airflow is constant?</a:t>
            </a:r>
          </a:p>
          <a:p>
            <a:r>
              <a:rPr lang="en-US" b="1" dirty="0" smtClean="0"/>
              <a:t>Water-cooled units are tested at design water temperature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00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When does the compressor speed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 a roof? It’s hot or cold</a:t>
            </a:r>
          </a:p>
          <a:p>
            <a:r>
              <a:rPr lang="en-US" dirty="0" smtClean="0"/>
              <a:t>With multiple condensing units in operation – distance and lift</a:t>
            </a:r>
          </a:p>
          <a:p>
            <a:r>
              <a:rPr lang="en-US" dirty="0" smtClean="0"/>
              <a:t>Heating, oil management, high loads, high air flow, refrigerant leak!</a:t>
            </a:r>
          </a:p>
          <a:p>
            <a:r>
              <a:rPr lang="en-US" dirty="0" smtClean="0"/>
              <a:t>As much as 50%?</a:t>
            </a:r>
          </a:p>
          <a:p>
            <a:pPr lvl="1"/>
            <a:r>
              <a:rPr lang="en-US" dirty="0" smtClean="0"/>
              <a:t>Just the difference between identical air-cooled and water-cooled units yield 30% efficiency</a:t>
            </a:r>
          </a:p>
          <a:p>
            <a:pPr lvl="1"/>
            <a:r>
              <a:rPr lang="en-US" dirty="0" smtClean="0"/>
              <a:t>The water-cooled units do not operate above the condenser water temperature</a:t>
            </a:r>
          </a:p>
          <a:p>
            <a:pPr lvl="1"/>
            <a:r>
              <a:rPr lang="en-US" dirty="0" smtClean="0"/>
              <a:t>An air-cooled chiller makes sense – it will just use more energy.</a:t>
            </a:r>
            <a:endParaRPr lang="en-US" dirty="0"/>
          </a:p>
          <a:p>
            <a:r>
              <a:rPr lang="en-US" dirty="0" smtClean="0"/>
              <a:t>Protect the investment in Efficiency with a hydronic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22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Variable Loads?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want variable then vary the air, the water flow, and the water temperature to be efficient.</a:t>
            </a:r>
          </a:p>
          <a:p>
            <a:r>
              <a:rPr lang="en-US" dirty="0" smtClean="0"/>
              <a:t>Is the load People, Equipment or a process?</a:t>
            </a:r>
          </a:p>
          <a:p>
            <a:r>
              <a:rPr lang="en-US" dirty="0" smtClean="0"/>
              <a:t>The design CFM of room air cooled from 76⁰F to 55⁰F is about 60% of the unit capability when tested at 80⁰F EAT.</a:t>
            </a:r>
          </a:p>
          <a:p>
            <a:r>
              <a:rPr lang="en-US" dirty="0" smtClean="0"/>
              <a:t>If you do not vary the air you do not need variable.</a:t>
            </a:r>
          </a:p>
          <a:p>
            <a:r>
              <a:rPr lang="en-US" dirty="0" smtClean="0"/>
              <a:t>Variable is good – if load is variable</a:t>
            </a:r>
          </a:p>
          <a:p>
            <a:pPr lvl="1"/>
            <a:r>
              <a:rPr lang="en-US" b="1" i="1" dirty="0" smtClean="0"/>
              <a:t>It is not variable that is the problem – it is de-rates for field refrigerant piping and loss of efficiency to compressor pump horsepower</a:t>
            </a:r>
          </a:p>
        </p:txBody>
      </p:sp>
    </p:spTree>
    <p:extLst>
      <p:ext uri="{BB962C8B-B14F-4D97-AF65-F5344CB8AC3E}">
        <p14:creationId xmlns:p14="http://schemas.microsoft.com/office/powerpoint/2010/main" val="3205092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Compressor as the system </a:t>
            </a:r>
            <a:r>
              <a:rPr lang="en-US" dirty="0"/>
              <a:t>P</a:t>
            </a:r>
            <a:r>
              <a:rPr lang="en-US" dirty="0" smtClean="0"/>
              <a:t>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Expectations of Water-cooled versus Air-cooled as tested</a:t>
            </a:r>
          </a:p>
          <a:p>
            <a:pPr lvl="1"/>
            <a:r>
              <a:rPr lang="en-US" dirty="0" smtClean="0"/>
              <a:t>Water-cooled equipment tested at design</a:t>
            </a:r>
          </a:p>
          <a:p>
            <a:pPr lvl="1"/>
            <a:r>
              <a:rPr lang="en-US" dirty="0" smtClean="0"/>
              <a:t>Air-cooled tested inside design outdoor air temperatures</a:t>
            </a:r>
          </a:p>
          <a:p>
            <a:pPr lvl="2"/>
            <a:r>
              <a:rPr lang="en-US" dirty="0" smtClean="0"/>
              <a:t>Difficult to model because data not published for all outside conditions</a:t>
            </a:r>
          </a:p>
          <a:p>
            <a:pPr lvl="3"/>
            <a:r>
              <a:rPr lang="en-US" dirty="0" smtClean="0"/>
              <a:t>What is the de-rate when cooling with outdoor air above 95?</a:t>
            </a:r>
          </a:p>
          <a:p>
            <a:pPr lvl="2"/>
            <a:r>
              <a:rPr lang="en-US" dirty="0" smtClean="0"/>
              <a:t>The unit does not ship or is installed as tested</a:t>
            </a:r>
          </a:p>
          <a:p>
            <a:pPr lvl="3"/>
            <a:r>
              <a:rPr lang="en-US" dirty="0" smtClean="0"/>
              <a:t>Field installed refrigerant piping </a:t>
            </a:r>
          </a:p>
          <a:p>
            <a:pPr lvl="3"/>
            <a:r>
              <a:rPr lang="en-US" dirty="0" smtClean="0"/>
              <a:t>Field refrigerant piping converts compressor efficiency to pumping kW</a:t>
            </a:r>
          </a:p>
          <a:p>
            <a:pPr lvl="3"/>
            <a:r>
              <a:rPr lang="en-US" dirty="0" smtClean="0"/>
              <a:t>Test is at 25 feet of tubing – or 12.5 feet from indoor to outdoor section</a:t>
            </a:r>
          </a:p>
          <a:p>
            <a:pPr lvl="3"/>
            <a:r>
              <a:rPr lang="en-US" dirty="0" smtClean="0"/>
              <a:t>No lift</a:t>
            </a:r>
          </a:p>
          <a:p>
            <a:pPr lvl="3"/>
            <a:r>
              <a:rPr lang="en-US" dirty="0" smtClean="0"/>
              <a:t>Refrigerant volume is 3-4 times higher in building</a:t>
            </a:r>
          </a:p>
          <a:p>
            <a:pPr lvl="2"/>
            <a:r>
              <a:rPr lang="en-US" dirty="0" smtClean="0"/>
              <a:t>Operation inside building does not follow test protocol in lab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53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Problem with IEER – turning a 12 into a 21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299155"/>
            <a:ext cx="6807686" cy="44755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74227" y="1581665"/>
            <a:ext cx="38223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Actual screen shot from AHRI directory</a:t>
            </a:r>
          </a:p>
          <a:p>
            <a:endParaRPr lang="en-US" dirty="0"/>
          </a:p>
          <a:p>
            <a:r>
              <a:rPr lang="en-US" dirty="0" smtClean="0"/>
              <a:t>EER is the unit power consumption vs output at one point</a:t>
            </a:r>
          </a:p>
          <a:p>
            <a:endParaRPr lang="en-US" dirty="0"/>
          </a:p>
          <a:p>
            <a:r>
              <a:rPr lang="en-US" dirty="0" smtClean="0"/>
              <a:t>IEER is adjusted</a:t>
            </a:r>
          </a:p>
          <a:p>
            <a:r>
              <a:rPr lang="en-US" dirty="0" smtClean="0"/>
              <a:t>Not to your building – to a test</a:t>
            </a:r>
          </a:p>
          <a:p>
            <a:endParaRPr lang="en-US" dirty="0"/>
          </a:p>
          <a:p>
            <a:r>
              <a:rPr lang="en-US" dirty="0" smtClean="0"/>
              <a:t>Confusing?</a:t>
            </a:r>
          </a:p>
          <a:p>
            <a:r>
              <a:rPr lang="en-US" dirty="0" smtClean="0"/>
              <a:t>Misleading?</a:t>
            </a:r>
          </a:p>
          <a:p>
            <a:endParaRPr lang="en-US" dirty="0"/>
          </a:p>
          <a:p>
            <a:r>
              <a:rPr lang="en-US" dirty="0" smtClean="0"/>
              <a:t>Yes, Benchmarking is the friend of Hydronic Systems because they</a:t>
            </a:r>
          </a:p>
          <a:p>
            <a:r>
              <a:rPr lang="en-US" dirty="0" smtClean="0"/>
              <a:t>deliver at the utility bill.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12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Hydronic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With Water the system operates inside design parameters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Hydronic performance tracks outdoor Wet bulb not Dry Bulb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Dry bulb variations are a much larger range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Storage and energy sharing are readily available</a:t>
            </a:r>
          </a:p>
          <a:p>
            <a:pPr marL="0" indent="0">
              <a:buNone/>
            </a:pPr>
            <a:r>
              <a:rPr lang="en-US" dirty="0" smtClean="0"/>
              <a:t>You choose air delivery or radiant delivery to meet requirements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Water-cooled units are more efficient because of higher</a:t>
            </a:r>
          </a:p>
          <a:p>
            <a:pPr marL="0" indent="0">
              <a:buNone/>
            </a:pPr>
            <a:r>
              <a:rPr lang="en-US" b="1" dirty="0" smtClean="0"/>
              <a:t> 	heat 	transfer capability and lowest transport energy cost</a:t>
            </a:r>
          </a:p>
          <a:p>
            <a:pPr marL="0" indent="0">
              <a:buNone/>
            </a:pPr>
            <a:r>
              <a:rPr lang="en-US" dirty="0" smtClean="0"/>
              <a:t>Terminal units operate against WATER as designed</a:t>
            </a:r>
          </a:p>
          <a:p>
            <a:pPr marL="0" indent="0">
              <a:buNone/>
            </a:pPr>
            <a:r>
              <a:rPr lang="en-US" b="1" dirty="0" smtClean="0"/>
              <a:t>It is water – it can be variable volume, flow and temperature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30726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</a:t>
            </a:r>
            <a:r>
              <a:rPr lang="en-US" dirty="0"/>
              <a:t>H</a:t>
            </a:r>
            <a:r>
              <a:rPr lang="en-US" dirty="0" smtClean="0"/>
              <a:t>eat </a:t>
            </a:r>
            <a:r>
              <a:rPr lang="en-US" dirty="0"/>
              <a:t>T</a:t>
            </a:r>
            <a:r>
              <a:rPr lang="en-US" dirty="0" smtClean="0"/>
              <a:t>ransfer?</a:t>
            </a:r>
            <a:br>
              <a:rPr lang="en-US" dirty="0" smtClean="0"/>
            </a:br>
            <a:r>
              <a:rPr lang="en-US" dirty="0" smtClean="0">
                <a:solidFill>
                  <a:schemeClr val="tx2"/>
                </a:solidFill>
              </a:rPr>
              <a:t>Cooling</a:t>
            </a:r>
            <a:r>
              <a:rPr lang="en-US" dirty="0" smtClean="0"/>
              <a:t> a </a:t>
            </a:r>
            <a:r>
              <a:rPr lang="en-US" dirty="0" smtClean="0">
                <a:solidFill>
                  <a:srgbClr val="C00000"/>
                </a:solidFill>
              </a:rPr>
              <a:t>hot</a:t>
            </a:r>
            <a:r>
              <a:rPr lang="en-US" dirty="0" smtClean="0"/>
              <a:t> skillet - </a:t>
            </a:r>
            <a:r>
              <a:rPr lang="en-US" i="1" dirty="0" smtClean="0">
                <a:solidFill>
                  <a:schemeClr val="tx2"/>
                </a:solidFill>
              </a:rPr>
              <a:t>What is Faster?</a:t>
            </a:r>
            <a:endParaRPr lang="en-US" i="1" dirty="0">
              <a:solidFill>
                <a:schemeClr val="tx2"/>
              </a:solidFill>
            </a:endParaRPr>
          </a:p>
        </p:txBody>
      </p:sp>
      <p:pic>
        <p:nvPicPr>
          <p:cNvPr id="1028" name="Picture 4" descr="Gas Bur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454" y="4486181"/>
            <a:ext cx="3155092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ood cast iron skillet is an effective weapons against zombies but ..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508" y="1603955"/>
            <a:ext cx="45720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... wave in New York City and not used to say hello in small tow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086" y="1749378"/>
            <a:ext cx="2304314" cy="211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uilt-in stainless steel sin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49378"/>
            <a:ext cx="2698778" cy="211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4445" y="4059364"/>
            <a:ext cx="341606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u="sng" dirty="0" smtClean="0"/>
              <a:t>Water</a:t>
            </a:r>
          </a:p>
          <a:p>
            <a:r>
              <a:rPr lang="en-US" sz="2800" i="1" dirty="0"/>
              <a:t>e</a:t>
            </a:r>
            <a:r>
              <a:rPr lang="en-US" sz="2800" i="1" dirty="0" smtClean="0"/>
              <a:t>ven </a:t>
            </a:r>
          </a:p>
          <a:p>
            <a:r>
              <a:rPr lang="en-US" sz="2800" b="1" i="1" u="sng" dirty="0" smtClean="0"/>
              <a:t>100 degree dishwater</a:t>
            </a:r>
            <a:endParaRPr lang="en-US" sz="2800" b="1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9599823" y="4057474"/>
            <a:ext cx="1660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Wave around in</a:t>
            </a:r>
          </a:p>
          <a:p>
            <a:r>
              <a:rPr lang="en-US" dirty="0" smtClean="0"/>
              <a:t> 70 degree 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118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Specific Heat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Load carrying capacity of a fluid</a:t>
            </a:r>
          </a:p>
          <a:p>
            <a:pPr lvl="1"/>
            <a:r>
              <a:rPr lang="en-US" dirty="0" smtClean="0"/>
              <a:t>Air carries the least – uses highest horsepower</a:t>
            </a:r>
          </a:p>
          <a:p>
            <a:pPr lvl="1"/>
            <a:r>
              <a:rPr lang="en-US" dirty="0" smtClean="0"/>
              <a:t>Water carries ten times more – uses the least horsepower</a:t>
            </a:r>
          </a:p>
          <a:p>
            <a:pPr lvl="1"/>
            <a:r>
              <a:rPr lang="en-US" dirty="0" smtClean="0"/>
              <a:t>Refrigerant carries the most when in a factory-sealed circuit</a:t>
            </a:r>
          </a:p>
          <a:p>
            <a:pPr lvl="2"/>
            <a:r>
              <a:rPr lang="en-US" dirty="0" smtClean="0"/>
              <a:t>Refrigerant is needed for cooling and can change state to advantage</a:t>
            </a:r>
          </a:p>
          <a:p>
            <a:pPr lvl="2"/>
            <a:r>
              <a:rPr lang="en-US" dirty="0" smtClean="0"/>
              <a:t>The specific heat of refrigerant is highest, but when the compressor becomes the system pump the horsepower penalty is up to 30% loss of efficiency.</a:t>
            </a:r>
          </a:p>
          <a:p>
            <a:r>
              <a:rPr lang="en-US" dirty="0" smtClean="0"/>
              <a:t>Water wins because central hydronic systems increase heat transfer and do not de-rate component efficiency</a:t>
            </a:r>
          </a:p>
          <a:p>
            <a:r>
              <a:rPr lang="en-US" dirty="0" smtClean="0"/>
              <a:t>Radiant heating and cooling can eliminate the air horsepower penalty in the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14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to Net Zero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to Zero </a:t>
            </a:r>
            <a:r>
              <a:rPr lang="en-US" dirty="0" smtClean="0"/>
              <a:t>means using the least energy to meet demand</a:t>
            </a:r>
          </a:p>
          <a:p>
            <a:r>
              <a:rPr lang="en-US" dirty="0"/>
              <a:t>R</a:t>
            </a:r>
            <a:r>
              <a:rPr lang="en-US" dirty="0" smtClean="0"/>
              <a:t>elies </a:t>
            </a:r>
            <a:r>
              <a:rPr lang="en-US" dirty="0"/>
              <a:t>more and more on what happens after </a:t>
            </a:r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50</a:t>
            </a:r>
            <a:r>
              <a:rPr lang="en-US" dirty="0"/>
              <a:t>% of actual energy use influenced </a:t>
            </a:r>
            <a:r>
              <a:rPr lang="en-US" dirty="0" smtClean="0"/>
              <a:t>by</a:t>
            </a:r>
          </a:p>
          <a:p>
            <a:pPr lvl="2"/>
            <a:r>
              <a:rPr lang="en-US" dirty="0" smtClean="0"/>
              <a:t>occupants</a:t>
            </a:r>
          </a:p>
          <a:p>
            <a:pPr lvl="2"/>
            <a:r>
              <a:rPr lang="en-US" dirty="0" smtClean="0"/>
              <a:t>operators</a:t>
            </a:r>
          </a:p>
          <a:p>
            <a:r>
              <a:rPr lang="en-US" dirty="0" smtClean="0"/>
              <a:t> Hydronic Systems</a:t>
            </a:r>
          </a:p>
          <a:p>
            <a:pPr lvl="1"/>
            <a:r>
              <a:rPr lang="en-US" dirty="0" smtClean="0"/>
              <a:t>Are the most efficient and easy to understand</a:t>
            </a:r>
          </a:p>
          <a:p>
            <a:pPr lvl="1"/>
            <a:r>
              <a:rPr lang="en-US" dirty="0" smtClean="0"/>
              <a:t>Ensure comfort and maintainability of performance for life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027" y="2774022"/>
            <a:ext cx="1779373" cy="2130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542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Protect your investment in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Water always Wins</a:t>
            </a:r>
          </a:p>
          <a:p>
            <a:r>
              <a:rPr lang="en-US" dirty="0" smtClean="0"/>
              <a:t>Equipment life of Hydronic equipment exceeds 20 years</a:t>
            </a:r>
          </a:p>
          <a:p>
            <a:r>
              <a:rPr lang="en-US" dirty="0" smtClean="0"/>
              <a:t>Options and Choice fit the budget</a:t>
            </a:r>
          </a:p>
          <a:p>
            <a:r>
              <a:rPr lang="en-US" dirty="0" smtClean="0"/>
              <a:t>Options and Choice meet Owner Requirements</a:t>
            </a:r>
          </a:p>
          <a:p>
            <a:r>
              <a:rPr lang="en-US" dirty="0" smtClean="0"/>
              <a:t>Options and Choice ensure system life</a:t>
            </a:r>
          </a:p>
          <a:p>
            <a:r>
              <a:rPr lang="en-US" dirty="0" smtClean="0"/>
              <a:t>Options and Choice ensure system integration for the whole building – Forward and Backward compatible </a:t>
            </a:r>
          </a:p>
          <a:p>
            <a:r>
              <a:rPr lang="en-US" dirty="0" smtClean="0"/>
              <a:t>For the Life of YOUR BUILDING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97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1431648" y="5602400"/>
            <a:ext cx="2397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u="sng" dirty="0">
                <a:solidFill>
                  <a:srgbClr val="1F497D"/>
                </a:solidFill>
              </a:rPr>
              <a:t>www.hia-c.org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1984149" y="317779"/>
            <a:ext cx="8229600" cy="857250"/>
          </a:xfrm>
        </p:spPr>
        <p:txBody>
          <a:bodyPr>
            <a:normAutofit/>
          </a:bodyPr>
          <a:lstStyle/>
          <a:p>
            <a:r>
              <a:rPr lang="en-US" b="1" i="1" u="sng" dirty="0">
                <a:solidFill>
                  <a:schemeClr val="tx2"/>
                </a:solidFill>
              </a:rPr>
              <a:t>Water: The Natural Choice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403" y="1560943"/>
            <a:ext cx="1447141" cy="176515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346" y="1569691"/>
            <a:ext cx="1457254" cy="175202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147" y="1599138"/>
            <a:ext cx="1477500" cy="1742692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146" y="3831866"/>
            <a:ext cx="1453653" cy="1688626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346" y="3805876"/>
            <a:ext cx="1457254" cy="1744978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147" y="3823512"/>
            <a:ext cx="1477500" cy="17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17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EER is simple</a:t>
            </a:r>
          </a:p>
          <a:p>
            <a:pPr lvl="1"/>
            <a:r>
              <a:rPr lang="en-US" dirty="0" smtClean="0"/>
              <a:t>Output of unit in BTU divided by input power</a:t>
            </a:r>
          </a:p>
          <a:p>
            <a:pPr lvl="1"/>
            <a:r>
              <a:rPr lang="en-US" dirty="0" smtClean="0"/>
              <a:t>Every unit from a chiller to a rooftop to unitary equipment that uses refrigerant has an EER</a:t>
            </a:r>
          </a:p>
          <a:p>
            <a:pPr lvl="2"/>
            <a:r>
              <a:rPr lang="en-US" dirty="0" smtClean="0"/>
              <a:t>Energy Efficiency Ratio </a:t>
            </a:r>
            <a:endParaRPr lang="nl-NL" b="1" dirty="0"/>
          </a:p>
          <a:p>
            <a:pPr lvl="2"/>
            <a:r>
              <a:rPr lang="nl-NL" b="1" dirty="0" smtClean="0"/>
              <a:t>EER is BTU per hour output and cooling/power input</a:t>
            </a:r>
          </a:p>
          <a:p>
            <a:pPr lvl="2"/>
            <a:r>
              <a:rPr lang="nl-NL" b="1" dirty="0" smtClean="0"/>
              <a:t>Example a one ton unit delivers 12,000 Btuh/1000 watts for fan and compressor = 12 EER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037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manufacturers of residential units form a committee at AHRI – </a:t>
            </a:r>
            <a:r>
              <a:rPr lang="en-US" b="1" dirty="0" smtClean="0"/>
              <a:t>A</a:t>
            </a:r>
            <a:r>
              <a:rPr lang="en-US" dirty="0" smtClean="0"/>
              <a:t>ir Conditioning, </a:t>
            </a:r>
            <a:r>
              <a:rPr lang="en-US" b="1" dirty="0" smtClean="0"/>
              <a:t>H</a:t>
            </a:r>
            <a:r>
              <a:rPr lang="en-US" dirty="0" smtClean="0"/>
              <a:t>eating, and </a:t>
            </a:r>
            <a:r>
              <a:rPr lang="en-US" b="1" dirty="0" smtClean="0"/>
              <a:t>R</a:t>
            </a:r>
            <a:r>
              <a:rPr lang="en-US" dirty="0" smtClean="0"/>
              <a:t>efrigeration </a:t>
            </a:r>
            <a:r>
              <a:rPr lang="en-US" b="1" dirty="0" smtClean="0"/>
              <a:t>I</a:t>
            </a:r>
            <a:r>
              <a:rPr lang="en-US" dirty="0" smtClean="0"/>
              <a:t>nstitute</a:t>
            </a:r>
          </a:p>
          <a:p>
            <a:r>
              <a:rPr lang="en-US" dirty="0" smtClean="0"/>
              <a:t>Those manufactures agree to apply a </a:t>
            </a:r>
            <a:r>
              <a:rPr lang="en-US" b="1" dirty="0" smtClean="0"/>
              <a:t>Specific</a:t>
            </a:r>
            <a:r>
              <a:rPr lang="en-US" dirty="0" smtClean="0"/>
              <a:t> Seasonal adjustment to their equipment EER.</a:t>
            </a:r>
          </a:p>
          <a:p>
            <a:pPr lvl="1"/>
            <a:r>
              <a:rPr lang="en-US" dirty="0" smtClean="0"/>
              <a:t>All members test to an agreed performance with matching Condenser, Air handler, and line set containing refrigerant</a:t>
            </a:r>
          </a:p>
          <a:p>
            <a:pPr lvl="1"/>
            <a:r>
              <a:rPr lang="en-US" dirty="0" smtClean="0"/>
              <a:t>A package tested to a fixed set of conditions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687" y="369888"/>
            <a:ext cx="2105025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676" y="4580237"/>
            <a:ext cx="1029235" cy="100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30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SEER is like the MPG sticker on your car.</a:t>
            </a:r>
          </a:p>
          <a:p>
            <a:pPr lvl="1"/>
            <a:r>
              <a:rPr lang="en-US" dirty="0" smtClean="0"/>
              <a:t>It is not what you will expect to get</a:t>
            </a:r>
          </a:p>
          <a:p>
            <a:pPr lvl="1"/>
            <a:r>
              <a:rPr lang="en-US" dirty="0" smtClean="0"/>
              <a:t>It is a comparison of similar car models</a:t>
            </a:r>
          </a:p>
          <a:p>
            <a:pPr lvl="1"/>
            <a:r>
              <a:rPr lang="en-US" dirty="0" smtClean="0"/>
              <a:t>To a prescribed set of conditions</a:t>
            </a:r>
          </a:p>
          <a:p>
            <a:r>
              <a:rPr lang="en-US" dirty="0" smtClean="0"/>
              <a:t>SEER is the same type of process of comparison</a:t>
            </a:r>
          </a:p>
          <a:p>
            <a:r>
              <a:rPr lang="en-US" dirty="0" smtClean="0"/>
              <a:t>It does not work commercially and is not used</a:t>
            </a:r>
          </a:p>
          <a:p>
            <a:pPr lvl="1"/>
            <a:r>
              <a:rPr lang="en-US" dirty="0" smtClean="0"/>
              <a:t>Too many Variables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870" y="340541"/>
            <a:ext cx="3548530" cy="199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98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SEER – why? – OK for typical residential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Applied residentially based on the fact that the majority of residential units are installed very similar.  They vary by location and weather but </a:t>
            </a:r>
            <a:r>
              <a:rPr lang="en-US" b="1" dirty="0" smtClean="0">
                <a:solidFill>
                  <a:srgbClr val="FF0000"/>
                </a:solidFill>
              </a:rPr>
              <a:t>all tested to the same weather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condenser outside</a:t>
            </a:r>
          </a:p>
          <a:p>
            <a:pPr lvl="1"/>
            <a:r>
              <a:rPr lang="en-US" dirty="0" smtClean="0"/>
              <a:t>An air hander inside</a:t>
            </a:r>
          </a:p>
          <a:p>
            <a:pPr lvl="1"/>
            <a:r>
              <a:rPr lang="en-US" dirty="0" smtClean="0"/>
              <a:t>And a refrigerant line set between them</a:t>
            </a:r>
          </a:p>
          <a:p>
            <a:pPr lvl="2"/>
            <a:r>
              <a:rPr lang="en-US" dirty="0" smtClean="0"/>
              <a:t>Pre-charged with refrigerant</a:t>
            </a:r>
          </a:p>
          <a:p>
            <a:pPr lvl="2"/>
            <a:r>
              <a:rPr lang="en-US" dirty="0" smtClean="0"/>
              <a:t>Factory-sealed</a:t>
            </a:r>
          </a:p>
          <a:p>
            <a:pPr lvl="2"/>
            <a:r>
              <a:rPr lang="en-US" dirty="0" smtClean="0"/>
              <a:t>Purchased from wholesaler or unit manufacturer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373" y="4646140"/>
            <a:ext cx="1029235" cy="100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546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What’s wrong with SEER?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Commercially – you need a professional because:</a:t>
            </a:r>
          </a:p>
          <a:p>
            <a:pPr lvl="1"/>
            <a:r>
              <a:rPr lang="en-US" dirty="0" smtClean="0"/>
              <a:t>The buildings are all different</a:t>
            </a:r>
          </a:p>
          <a:p>
            <a:pPr lvl="1"/>
            <a:r>
              <a:rPr lang="en-US" dirty="0" smtClean="0"/>
              <a:t>The installations have many variations</a:t>
            </a:r>
          </a:p>
          <a:p>
            <a:pPr lvl="1"/>
            <a:r>
              <a:rPr lang="en-US" dirty="0" smtClean="0"/>
              <a:t>The occupancy and use of the building are not “typical”</a:t>
            </a:r>
          </a:p>
          <a:p>
            <a:pPr lvl="1"/>
            <a:r>
              <a:rPr lang="en-US" dirty="0" smtClean="0"/>
              <a:t>So we use EER – Energy Efficiency Ratio that can be modeled</a:t>
            </a:r>
          </a:p>
          <a:p>
            <a:pPr lvl="2"/>
            <a:r>
              <a:rPr lang="en-US" dirty="0" smtClean="0"/>
              <a:t>The unit output versus power consumed at a specific point.</a:t>
            </a:r>
          </a:p>
          <a:p>
            <a:pPr lvl="3"/>
            <a:r>
              <a:rPr lang="en-US" sz="2800" b="1" dirty="0" smtClean="0"/>
              <a:t>Not what you expect in the building a common comparison point</a:t>
            </a:r>
            <a:endParaRPr lang="en-US" sz="2800" b="1" dirty="0"/>
          </a:p>
          <a:p>
            <a:pPr lvl="3"/>
            <a:r>
              <a:rPr lang="en-US" sz="2800" b="1" dirty="0"/>
              <a:t>T</a:t>
            </a:r>
            <a:r>
              <a:rPr lang="en-US" sz="2800" b="1" dirty="0" smtClean="0"/>
              <a:t>ypically at the building extreme design operating condition</a:t>
            </a:r>
          </a:p>
          <a:p>
            <a:pPr lvl="3"/>
            <a:r>
              <a:rPr lang="en-US" sz="2800" b="1" dirty="0" smtClean="0"/>
              <a:t>And all Manufacturers use EER at similar conditions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2604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Unit Efficiency and modeling – </a:t>
            </a:r>
            <a:br>
              <a:rPr lang="en-US" dirty="0" smtClean="0"/>
            </a:br>
            <a:r>
              <a:rPr lang="en-US" sz="3600" i="1" dirty="0" smtClean="0"/>
              <a:t>how to adjust ratings that are already adjusted?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Why SEER and IEER?  To show an adjusted rating</a:t>
            </a:r>
          </a:p>
          <a:p>
            <a:pPr lvl="1"/>
            <a:r>
              <a:rPr lang="en-US" dirty="0" smtClean="0"/>
              <a:t>Adjusted performance causes problems when modeling</a:t>
            </a:r>
          </a:p>
          <a:p>
            <a:pPr lvl="1"/>
            <a:r>
              <a:rPr lang="en-US" dirty="0" smtClean="0"/>
              <a:t>SEER does not fit commercial – the commercial buildings are not homes</a:t>
            </a:r>
          </a:p>
          <a:p>
            <a:pPr lvl="1"/>
            <a:r>
              <a:rPr lang="en-US" dirty="0" smtClean="0"/>
              <a:t>IEER varies outdoor air temperature because it effects both capacity and efficiency of an outdoor condensing unit.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IEER – Integrated to include both seasonal and part load per formula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How to apply adjusted ratings to actual building</a:t>
            </a:r>
          </a:p>
          <a:p>
            <a:pPr lvl="1"/>
            <a:r>
              <a:rPr lang="en-US" dirty="0" smtClean="0"/>
              <a:t>Operation of equipment outside ratings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032" y="5016843"/>
            <a:ext cx="1029235" cy="100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678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Key point certified vs Actual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IEER and the test is created by the MEMBER manufacturers</a:t>
            </a:r>
            <a:endParaRPr lang="en-US" dirty="0"/>
          </a:p>
          <a:p>
            <a:r>
              <a:rPr lang="en-US" dirty="0" smtClean="0"/>
              <a:t>The test results are monitored by AHRI</a:t>
            </a:r>
          </a:p>
          <a:p>
            <a:r>
              <a:rPr lang="en-US" dirty="0" smtClean="0"/>
              <a:t>AHRI does not create the test points</a:t>
            </a:r>
          </a:p>
          <a:p>
            <a:r>
              <a:rPr lang="en-US" dirty="0" smtClean="0"/>
              <a:t>AHRI verifies that the member company’s test to the standard the Manufacturers created.</a:t>
            </a:r>
          </a:p>
          <a:p>
            <a:pPr lvl="1"/>
            <a:r>
              <a:rPr lang="en-US" dirty="0" smtClean="0"/>
              <a:t>The standard test has to be reproducible in a laboratory</a:t>
            </a:r>
          </a:p>
          <a:p>
            <a:pPr lvl="1"/>
            <a:r>
              <a:rPr lang="en-US" dirty="0" smtClean="0"/>
              <a:t>NOT your building! Location (Weather) or Operation</a:t>
            </a:r>
          </a:p>
          <a:p>
            <a:pPr lvl="1"/>
            <a:r>
              <a:rPr lang="en-US" dirty="0" smtClean="0"/>
              <a:t>Commercial Split units cannot perform “as tested” because they are not shipped or installed “as tested” or operate “as tested”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81" y="2125362"/>
            <a:ext cx="1029235" cy="100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7604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247F5FFE5177419705B89645A6E847" ma:contentTypeVersion="2" ma:contentTypeDescription="Create a new document." ma:contentTypeScope="" ma:versionID="656fbf3555dcbe2d48819255ad0aa44e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544e2d268be15b99b243bd29853643e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B0AE846-FFF2-436D-95F2-C7A8E423E88F}"/>
</file>

<file path=customXml/itemProps2.xml><?xml version="1.0" encoding="utf-8"?>
<ds:datastoreItem xmlns:ds="http://schemas.openxmlformats.org/officeDocument/2006/customXml" ds:itemID="{D3A42F79-82CA-4C1C-B3B1-A51D49C399F4}"/>
</file>

<file path=customXml/itemProps3.xml><?xml version="1.0" encoding="utf-8"?>
<ds:datastoreItem xmlns:ds="http://schemas.openxmlformats.org/officeDocument/2006/customXml" ds:itemID="{C844A67B-8B01-4820-86CB-D4CC0C950DCD}"/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1379</Words>
  <Application>Microsoft Office PowerPoint</Application>
  <PresentationFormat>Widescreen</PresentationFormat>
  <Paragraphs>173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1_Office Theme</vt:lpstr>
      <vt:lpstr>Water: The Natural Choice</vt:lpstr>
      <vt:lpstr>Path to Net Zero</vt:lpstr>
      <vt:lpstr>Unit Efficiency</vt:lpstr>
      <vt:lpstr>SEER</vt:lpstr>
      <vt:lpstr>SEER</vt:lpstr>
      <vt:lpstr>SEER – why? – OK for typical residential</vt:lpstr>
      <vt:lpstr>What’s wrong with SEER?</vt:lpstr>
      <vt:lpstr>Unit Efficiency and modeling –  how to adjust ratings that are already adjusted?</vt:lpstr>
      <vt:lpstr>Key point certified vs Actual</vt:lpstr>
      <vt:lpstr>What is IEER?</vt:lpstr>
      <vt:lpstr>IEER – Based on unit capacity not load</vt:lpstr>
      <vt:lpstr>Operation outside tested conditions</vt:lpstr>
      <vt:lpstr>When does the compressor speed increase</vt:lpstr>
      <vt:lpstr>Variable Loads?</vt:lpstr>
      <vt:lpstr>Compressor as the system PUMP</vt:lpstr>
      <vt:lpstr>Problem with IEER – turning a 12 into a 21</vt:lpstr>
      <vt:lpstr>Hydronic advantages</vt:lpstr>
      <vt:lpstr>High Heat Transfer? Cooling a hot skillet - What is Faster?</vt:lpstr>
      <vt:lpstr>Specific Heat</vt:lpstr>
      <vt:lpstr>Protect your investment in Efficiency</vt:lpstr>
      <vt:lpstr>Water: The Natural Choice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Water: The Natural Choice</dc:title>
  <dc:creator>Rick Bostian</dc:creator>
  <cp:lastModifiedBy>Rick Bostian</cp:lastModifiedBy>
  <cp:revision>52</cp:revision>
  <dcterms:created xsi:type="dcterms:W3CDTF">2015-10-07T13:50:59Z</dcterms:created>
  <dcterms:modified xsi:type="dcterms:W3CDTF">2016-01-15T16:32:01Z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0x010100E4247F5FFE5177419705B89645A6E847</vt:lpwstr>
  </property>
</Properties>
</file>