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5" r:id="rId1"/>
    <p:sldMasterId id="2147483825" r:id="rId2"/>
    <p:sldMasterId id="2147483846" r:id="rId3"/>
  </p:sldMasterIdLst>
  <p:notesMasterIdLst>
    <p:notesMasterId r:id="rId33"/>
  </p:notesMasterIdLst>
  <p:handoutMasterIdLst>
    <p:handoutMasterId r:id="rId34"/>
  </p:handoutMasterIdLst>
  <p:sldIdLst>
    <p:sldId id="346" r:id="rId4"/>
    <p:sldId id="364" r:id="rId5"/>
    <p:sldId id="365" r:id="rId6"/>
    <p:sldId id="362" r:id="rId7"/>
    <p:sldId id="363" r:id="rId8"/>
    <p:sldId id="366" r:id="rId9"/>
    <p:sldId id="361" r:id="rId10"/>
    <p:sldId id="347" r:id="rId11"/>
    <p:sldId id="348" r:id="rId12"/>
    <p:sldId id="349" r:id="rId13"/>
    <p:sldId id="330" r:id="rId14"/>
    <p:sldId id="350" r:id="rId15"/>
    <p:sldId id="351" r:id="rId16"/>
    <p:sldId id="352" r:id="rId17"/>
    <p:sldId id="353" r:id="rId18"/>
    <p:sldId id="354" r:id="rId19"/>
    <p:sldId id="355" r:id="rId20"/>
    <p:sldId id="357" r:id="rId21"/>
    <p:sldId id="359" r:id="rId22"/>
    <p:sldId id="327" r:id="rId23"/>
    <p:sldId id="313" r:id="rId24"/>
    <p:sldId id="331" r:id="rId25"/>
    <p:sldId id="318" r:id="rId26"/>
    <p:sldId id="319" r:id="rId27"/>
    <p:sldId id="342" r:id="rId28"/>
    <p:sldId id="296" r:id="rId29"/>
    <p:sldId id="321" r:id="rId30"/>
    <p:sldId id="360" r:id="rId31"/>
    <p:sldId id="33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78">
          <p15:clr>
            <a:srgbClr val="A4A3A4"/>
          </p15:clr>
        </p15:guide>
        <p15:guide id="2" orient="horz" pos="873">
          <p15:clr>
            <a:srgbClr val="A4A3A4"/>
          </p15:clr>
        </p15:guide>
        <p15:guide id="3" pos="48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1ACC9"/>
    <a:srgbClr val="93E4BE"/>
    <a:srgbClr val="8B3E74"/>
    <a:srgbClr val="5B14C4"/>
    <a:srgbClr val="E44589"/>
    <a:srgbClr val="53565A"/>
    <a:srgbClr val="0089B1"/>
    <a:srgbClr val="8B0000"/>
    <a:srgbClr val="6E6259"/>
    <a:srgbClr val="0D73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89371" autoAdjust="0"/>
  </p:normalViewPr>
  <p:slideViewPr>
    <p:cSldViewPr snapToGrid="0">
      <p:cViewPr>
        <p:scale>
          <a:sx n="72" d="100"/>
          <a:sy n="72" d="100"/>
        </p:scale>
        <p:origin x="-1397" y="-230"/>
      </p:cViewPr>
      <p:guideLst>
        <p:guide orient="horz" pos="4178"/>
        <p:guide orient="horz" pos="873"/>
        <p:guide pos="4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1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E2142-8310-5C4B-8DAA-924667C694BF}" type="datetimeFigureOut">
              <a:rPr lang="en-US" smtClean="0"/>
              <a:pPr/>
              <a:t>6/24/2016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6E32C-7160-FD44-A564-463931A37D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4173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BAC39-B150-0E40-9310-2632AB3BFCB3}" type="datetimeFigureOut">
              <a:rPr lang="en-US" smtClean="0"/>
              <a:pPr/>
              <a:t>6/24/2016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3A5F2-2DF9-1D48-A4E2-5D75BCCC5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8233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3A5F2-2DF9-1D48-A4E2-5D75BCCC510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204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what is</a:t>
            </a:r>
            <a:r>
              <a:rPr lang="en-US" baseline="0" dirty="0" smtClean="0"/>
              <a:t> the only nonproprietary item in the system?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3A5F2-2DF9-1D48-A4E2-5D75BCCC510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7085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Area where the temperatures went below -10F</a:t>
            </a:r>
            <a:r>
              <a:rPr lang="en-US" baseline="0" dirty="0" smtClean="0"/>
              <a:t> a supplemental heater is necessary if they are operating in a system. You can live without HVAC you can’t without Heat!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3A5F2-2DF9-1D48-A4E2-5D75BCCC510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4901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3A5F2-2DF9-1D48-A4E2-5D75BCCC510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490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ell Gossett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-aqua tit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5434"/>
            <a:ext cx="9143999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1737360"/>
            <a:ext cx="7772400" cy="1470025"/>
          </a:xfrm>
        </p:spPr>
        <p:txBody>
          <a:bodyPr/>
          <a:lstStyle>
            <a:lvl1pPr>
              <a:lnSpc>
                <a:spcPts val="5000"/>
              </a:lnSpc>
              <a:defRPr sz="4600" b="0">
                <a:solidFill>
                  <a:srgbClr val="53565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749040"/>
            <a:ext cx="4224528" cy="422029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rgbClr val="53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47472" y="234706"/>
            <a:ext cx="3175000" cy="3905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Bell_Gossett_Xylem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9672" y="457879"/>
            <a:ext cx="2286000" cy="6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1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ell Gossett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-aqua tit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48"/>
            <a:ext cx="9143047" cy="6247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1737360"/>
            <a:ext cx="7772400" cy="1470025"/>
          </a:xfrm>
        </p:spPr>
        <p:txBody>
          <a:bodyPr/>
          <a:lstStyle>
            <a:lvl1pPr>
              <a:lnSpc>
                <a:spcPts val="5000"/>
              </a:lnSpc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749040"/>
            <a:ext cx="4224528" cy="422029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47472" y="234706"/>
            <a:ext cx="3175000" cy="3905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Bell_Gossett_Xylem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9672" y="457879"/>
            <a:ext cx="2286000" cy="6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1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5890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600200"/>
            <a:ext cx="4691185" cy="4690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76671" y="1600200"/>
            <a:ext cx="3429000" cy="377887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3006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7472" y="1600200"/>
            <a:ext cx="4691185" cy="4690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376672" y="1600199"/>
            <a:ext cx="3429000" cy="4690872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rot="5400000">
            <a:off x="2862072" y="3944145"/>
            <a:ext cx="4691512" cy="1588"/>
          </a:xfrm>
          <a:prstGeom prst="line">
            <a:avLst/>
          </a:prstGeom>
          <a:ln w="15875" cap="flat" cmpd="sng" algn="ctr">
            <a:solidFill>
              <a:srgbClr val="53565A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9193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ch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47472" y="3090671"/>
            <a:ext cx="3200400" cy="32004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7472" y="1600199"/>
            <a:ext cx="84582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3886200" y="3090672"/>
            <a:ext cx="4919472" cy="320040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347472" y="2971800"/>
            <a:ext cx="8458200" cy="9072"/>
          </a:xfrm>
          <a:prstGeom prst="line">
            <a:avLst/>
          </a:prstGeom>
          <a:ln w="15875" cap="flat" cmpd="sng" algn="ctr">
            <a:solidFill>
              <a:srgbClr val="53565A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1554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titl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461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ell Gos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urple-indigo divider_produc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" y="357"/>
            <a:ext cx="9143047" cy="6857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2514600"/>
            <a:ext cx="7772400" cy="1362075"/>
          </a:xfrm>
        </p:spPr>
        <p:txBody>
          <a:bodyPr vert="horz" lIns="0" tIns="45720" rIns="0" bIns="45720" rtlCol="0" anchor="t" anchorCtr="0">
            <a:noAutofit/>
          </a:bodyPr>
          <a:lstStyle>
            <a:lvl1pPr>
              <a:lnSpc>
                <a:spcPts val="6500"/>
              </a:lnSpc>
              <a:defRPr lang="en-US" sz="4600" b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ell_Gossett_Xylem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472" y="457879"/>
            <a:ext cx="2286000" cy="6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5408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HIA-Mast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28600" y="6197025"/>
            <a:ext cx="4845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 smtClean="0">
                <a:solidFill>
                  <a:prstClr val="black"/>
                </a:solidFill>
              </a:rPr>
              <a:t>Water is the Natural Choice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958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128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94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5890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552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46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564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60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241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11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963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040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58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photo)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600200"/>
            <a:ext cx="4691185" cy="4690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76671" y="1600200"/>
            <a:ext cx="3429000" cy="377887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300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2 column)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7472" y="1600200"/>
            <a:ext cx="4691185" cy="4690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376672" y="1600199"/>
            <a:ext cx="3429000" cy="4690872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rot="5400000">
            <a:off x="2862072" y="3944145"/>
            <a:ext cx="4691512" cy="1588"/>
          </a:xfrm>
          <a:prstGeom prst="line">
            <a:avLst/>
          </a:prstGeom>
          <a:ln w="15875" cap="flat" cmpd="sng" algn="ctr">
            <a:solidFill>
              <a:srgbClr val="53565A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919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chart)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47472" y="3090671"/>
            <a:ext cx="3200400" cy="32004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7472" y="1600199"/>
            <a:ext cx="84582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3886200" y="3090672"/>
            <a:ext cx="4919472" cy="320040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347472" y="2971800"/>
            <a:ext cx="8458200" cy="9072"/>
          </a:xfrm>
          <a:prstGeom prst="line">
            <a:avLst/>
          </a:prstGeom>
          <a:ln w="15875" cap="flat" cmpd="sng" algn="ctr">
            <a:solidFill>
              <a:srgbClr val="53565A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155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title only)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461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ell Gossett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-aqua divid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" y="357"/>
            <a:ext cx="9143047" cy="6857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2514600"/>
            <a:ext cx="7772400" cy="1362075"/>
          </a:xfrm>
        </p:spPr>
        <p:txBody>
          <a:bodyPr vert="horz" lIns="0" tIns="45720" rIns="0" bIns="45720" rtlCol="0" anchor="t" anchorCtr="0">
            <a:noAutofit/>
          </a:bodyPr>
          <a:lstStyle>
            <a:lvl1pPr>
              <a:lnSpc>
                <a:spcPts val="6500"/>
              </a:lnSpc>
              <a:defRPr lang="en-US" sz="4600" b="0" dirty="0">
                <a:solidFill>
                  <a:srgbClr val="53565A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ell_Gossett_Xylem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472" y="457879"/>
            <a:ext cx="2286000" cy="6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540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ell Gos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4114799"/>
            <a:ext cx="9144000" cy="2743200"/>
          </a:xfrm>
          <a:solidFill>
            <a:srgbClr val="61ACC9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14" name="Picture 13" descr="blue-aqua tit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12648"/>
            <a:ext cx="9143996" cy="3543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1737360"/>
            <a:ext cx="7772400" cy="1470025"/>
          </a:xfrm>
        </p:spPr>
        <p:txBody>
          <a:bodyPr/>
          <a:lstStyle>
            <a:lvl1pPr>
              <a:lnSpc>
                <a:spcPts val="5000"/>
              </a:lnSpc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749040"/>
            <a:ext cx="4224528" cy="422029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47472" y="234706"/>
            <a:ext cx="3175000" cy="3905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Bell_Gossett_Xylem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9672" y="457879"/>
            <a:ext cx="2286000" cy="6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1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ell Gossett (2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4114799"/>
            <a:ext cx="3507153" cy="2743200"/>
          </a:xfrm>
          <a:solidFill>
            <a:srgbClr val="61ACC9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507153" y="4114799"/>
            <a:ext cx="5636847" cy="2743200"/>
          </a:xfrm>
          <a:solidFill>
            <a:srgbClr val="61ACC9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11" name="Picture 10" descr="blue-aqua tit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12648"/>
            <a:ext cx="9143996" cy="3543298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347472" y="1737360"/>
            <a:ext cx="7772400" cy="1470025"/>
          </a:xfrm>
        </p:spPr>
        <p:txBody>
          <a:bodyPr/>
          <a:lstStyle>
            <a:lvl1pPr>
              <a:lnSpc>
                <a:spcPts val="5000"/>
              </a:lnSpc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749040"/>
            <a:ext cx="4224528" cy="422029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1"/>
          </p:nvPr>
        </p:nvSpPr>
        <p:spPr>
          <a:xfrm>
            <a:off x="347472" y="234706"/>
            <a:ext cx="3175000" cy="3905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Bell_Gossett_Xylem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9672" y="457879"/>
            <a:ext cx="2286000" cy="6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19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-aqua content header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15144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472" y="0"/>
            <a:ext cx="6528671" cy="988786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600200"/>
            <a:ext cx="8458200" cy="4690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7472" y="6404429"/>
            <a:ext cx="715108" cy="45357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ell_Gossett_Xylem_rgb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381602" y="6335142"/>
            <a:ext cx="1420010" cy="431418"/>
          </a:xfrm>
          <a:prstGeom prst="rect">
            <a:avLst/>
          </a:prstGeom>
        </p:spPr>
      </p:pic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800" b="0" kern="1200">
                <a:solidFill>
                  <a:srgbClr val="5356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None/>
              <a:defRPr sz="2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37160" indent="-137160" algn="l" defTabSz="4572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74320" indent="-137160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411480" indent="-137160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548640" indent="-137160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Lucida Grande"/>
              <a:buChar char="-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 descr="HIA-Master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28600" y="6197025"/>
            <a:ext cx="4845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 smtClean="0">
                <a:solidFill>
                  <a:prstClr val="black"/>
                </a:solidFill>
              </a:rPr>
              <a:t>Water is the Natural Choice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71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900"/>
        </a:lnSpc>
        <a:spcBef>
          <a:spcPct val="0"/>
        </a:spcBef>
        <a:buNone/>
        <a:defRPr sz="2800" b="0" kern="1200">
          <a:solidFill>
            <a:srgbClr val="53565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/>
        <a:buNone/>
        <a:defRPr sz="2200" b="0" i="0" kern="1200" cap="none">
          <a:solidFill>
            <a:schemeClr val="tx1"/>
          </a:solidFill>
          <a:latin typeface="Arial"/>
          <a:ea typeface="+mn-ea"/>
          <a:cs typeface="Arial"/>
        </a:defRPr>
      </a:lvl1pPr>
      <a:lvl2pPr marL="137160" indent="-137160" algn="l" defTabSz="4572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SzPct val="100000"/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274320" indent="-137160" algn="l" defTabSz="457200" rtl="0" eaLnBrk="1" latinLnBrk="0" hangingPunct="1">
        <a:spcBef>
          <a:spcPts val="0"/>
        </a:spcBef>
        <a:spcAft>
          <a:spcPts val="4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411480" indent="-137160" algn="l" defTabSz="457200" rtl="0" eaLnBrk="1" latinLnBrk="0" hangingPunct="1">
        <a:spcBef>
          <a:spcPts val="0"/>
        </a:spcBef>
        <a:spcAft>
          <a:spcPts val="400"/>
        </a:spcAft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548640" indent="-137160" algn="l" defTabSz="457200" rtl="0" eaLnBrk="1" latinLnBrk="0" hangingPunct="1">
        <a:spcBef>
          <a:spcPts val="0"/>
        </a:spcBef>
        <a:spcAft>
          <a:spcPts val="400"/>
        </a:spcAft>
        <a:buFont typeface="Lucida Grande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-aqua content header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3047" cy="150479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472" y="0"/>
            <a:ext cx="6528671" cy="988786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600200"/>
            <a:ext cx="8458200" cy="4690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7472" y="6404429"/>
            <a:ext cx="715108" cy="45357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ell_Gossett_Xylem_rgb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381602" y="6335142"/>
            <a:ext cx="1420010" cy="431418"/>
          </a:xfrm>
          <a:prstGeom prst="rect">
            <a:avLst/>
          </a:prstGeom>
        </p:spPr>
      </p:pic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None/>
              <a:defRPr sz="2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37160" indent="-137160" algn="l" defTabSz="4572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74320" indent="-137160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411480" indent="-137160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548640" indent="-137160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Lucida Grande"/>
              <a:buChar char="-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 descr="HIA-Master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28600" y="6197025"/>
            <a:ext cx="4845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 smtClean="0">
                <a:solidFill>
                  <a:prstClr val="black"/>
                </a:solidFill>
              </a:rPr>
              <a:t>Water is the Natural Choice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71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4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900"/>
        </a:lnSpc>
        <a:spcBef>
          <a:spcPct val="0"/>
        </a:spcBef>
        <a:buNone/>
        <a:defRPr sz="2800" b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/>
        <a:buNone/>
        <a:defRPr sz="2200" b="0" i="0" kern="1200" cap="none">
          <a:solidFill>
            <a:schemeClr val="tx1"/>
          </a:solidFill>
          <a:latin typeface="Arial"/>
          <a:ea typeface="+mn-ea"/>
          <a:cs typeface="Arial"/>
        </a:defRPr>
      </a:lvl1pPr>
      <a:lvl2pPr marL="137160" indent="-137160" algn="l" defTabSz="4572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SzPct val="100000"/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274320" indent="-137160" algn="l" defTabSz="457200" rtl="0" eaLnBrk="1" latinLnBrk="0" hangingPunct="1">
        <a:spcBef>
          <a:spcPts val="0"/>
        </a:spcBef>
        <a:spcAft>
          <a:spcPts val="4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411480" indent="-137160" algn="l" defTabSz="457200" rtl="0" eaLnBrk="1" latinLnBrk="0" hangingPunct="1">
        <a:spcBef>
          <a:spcPts val="0"/>
        </a:spcBef>
        <a:spcAft>
          <a:spcPts val="400"/>
        </a:spcAft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548640" indent="-137160" algn="l" defTabSz="457200" rtl="0" eaLnBrk="1" latinLnBrk="0" hangingPunct="1">
        <a:spcBef>
          <a:spcPts val="0"/>
        </a:spcBef>
        <a:spcAft>
          <a:spcPts val="400"/>
        </a:spcAft>
        <a:buFont typeface="Lucida Grande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HIA-Master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28600" y="6197025"/>
            <a:ext cx="4845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 smtClean="0">
                <a:solidFill>
                  <a:prstClr val="black"/>
                </a:solidFill>
              </a:rPr>
              <a:t>Water is the Natural Choice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20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gif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gif"/><Relationship Id="rId5" Type="http://schemas.openxmlformats.org/officeDocument/2006/relationships/image" Target="../media/image57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antprofessionalsalliance.org/HIA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VRF and Building Owners</a:t>
            </a:r>
            <a:endParaRPr lang="en-US" dirty="0"/>
          </a:p>
        </p:txBody>
      </p:sp>
      <p:pic>
        <p:nvPicPr>
          <p:cNvPr id="7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01" b="11801"/>
          <a:stretch>
            <a:fillRect/>
          </a:stretch>
        </p:blipFill>
        <p:spPr>
          <a:xfrm>
            <a:off x="60960" y="2909533"/>
            <a:ext cx="9004663" cy="2670048"/>
          </a:xfrm>
          <a:prstGeom prst="rect">
            <a:avLst/>
          </a:prstGeom>
          <a:solidFill>
            <a:srgbClr val="61ACC9"/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0220" y="1599248"/>
            <a:ext cx="7846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What you need to know before investing in an HVAC System.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xmlns="" val="345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7472" y="0"/>
            <a:ext cx="7498670" cy="9887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VRF Current Manufactures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1747" y="751558"/>
            <a:ext cx="8458200" cy="4690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/>
              <a:t>A Typical VRF System is between 3-30 tons per unit.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	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7472" y="6404429"/>
            <a:ext cx="715108" cy="453571"/>
          </a:xfrm>
        </p:spPr>
        <p:txBody>
          <a:bodyPr/>
          <a:lstStyle/>
          <a:p>
            <a:fld id="{50F2F8E5-1108-0A46-83A0-852BF6A1A52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472" y="1704862"/>
            <a:ext cx="2075208" cy="624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435" y="2789097"/>
            <a:ext cx="1295918" cy="1199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5649" y="2016900"/>
            <a:ext cx="2528850" cy="772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9060" y="1612930"/>
            <a:ext cx="1603840" cy="1484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4311" y="3181350"/>
            <a:ext cx="2280188" cy="628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1970" y="1117544"/>
            <a:ext cx="1455269" cy="899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3354" y="988786"/>
            <a:ext cx="1681124" cy="8405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472" y="5172340"/>
            <a:ext cx="2451222" cy="773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8317" y="4134605"/>
            <a:ext cx="3083283" cy="15320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507" y="4134605"/>
            <a:ext cx="1317532" cy="8655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0675" y="4218920"/>
            <a:ext cx="1745698" cy="957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7639" y="3258323"/>
            <a:ext cx="1635001" cy="72991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2204353" y="2789097"/>
            <a:ext cx="1241296" cy="4692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4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0"/>
            <a:ext cx="7567803" cy="98878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Recommendations to GSA…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7088" y="1044531"/>
            <a:ext cx="3753996" cy="4858113"/>
          </a:xfrm>
          <a:effectLst>
            <a:glow rad="127000">
              <a:schemeClr val="tx1"/>
            </a:glo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51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5901" y="0"/>
            <a:ext cx="6528671" cy="9887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VRF Building Sizes........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47472" y="744744"/>
            <a:ext cx="8458200" cy="48418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/>
              <a:t>What was suggested to the GSA by a Pacific Northwest National Laboratory?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Under 5,000 ft</a:t>
            </a:r>
            <a:r>
              <a:rPr lang="en-US" sz="1800" baseline="30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 to 10,000 ft</a:t>
            </a:r>
            <a:r>
              <a:rPr lang="en-US" sz="1800" baseline="30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 may be less suitable </a:t>
            </a:r>
            <a:r>
              <a:rPr lang="en-US" sz="1800" dirty="0" smtClean="0"/>
              <a:t>because there are substantially less expensive alternatives than VRF. </a:t>
            </a:r>
            <a:r>
              <a:rPr lang="en-US" sz="1800" dirty="0" smtClean="0">
                <a:solidFill>
                  <a:srgbClr val="FF0000"/>
                </a:solidFill>
              </a:rPr>
              <a:t>Above 80,000 ft</a:t>
            </a:r>
            <a:r>
              <a:rPr lang="en-US" sz="1800" baseline="30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 to 120,000 ft</a:t>
            </a:r>
            <a:r>
              <a:rPr lang="en-US" sz="1800" baseline="30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/>
              <a:t>, other alternatives, such as VAV chilled water and hot water reheat systems with high efficiency plant equipment, and controls consistent </a:t>
            </a:r>
            <a:r>
              <a:rPr lang="en-US" sz="1800" dirty="0" smtClean="0">
                <a:solidFill>
                  <a:srgbClr val="FF0000"/>
                </a:solidFill>
              </a:rPr>
              <a:t>with ASHRAE Standard 90.1-2010, may be more cost-effective</a:t>
            </a:r>
            <a:r>
              <a:rPr lang="en-US" sz="1800" dirty="0" smtClean="0"/>
              <a:t>.</a:t>
            </a:r>
            <a:endParaRPr lang="en-US" sz="1800" b="1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dirty="0" smtClean="0"/>
              <a:t>Sweet Spot for VRF is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b="1" u="sng" dirty="0" smtClean="0">
                <a:solidFill>
                  <a:srgbClr val="FF0000"/>
                </a:solidFill>
              </a:rPr>
              <a:t>15,000ft</a:t>
            </a:r>
            <a:r>
              <a:rPr lang="en-US" sz="1800" b="1" u="sng" baseline="30000" dirty="0" smtClean="0">
                <a:solidFill>
                  <a:srgbClr val="FF0000"/>
                </a:solidFill>
              </a:rPr>
              <a:t>2</a:t>
            </a:r>
            <a:r>
              <a:rPr lang="en-US" sz="1800" b="1" u="sng" dirty="0" smtClean="0">
                <a:solidFill>
                  <a:srgbClr val="FF0000"/>
                </a:solidFill>
              </a:rPr>
              <a:t>- 60,000ft</a:t>
            </a:r>
            <a:r>
              <a:rPr lang="en-US" sz="1800" b="1" u="sng" baseline="30000" dirty="0" smtClean="0">
                <a:solidFill>
                  <a:srgbClr val="FF0000"/>
                </a:solidFill>
              </a:rPr>
              <a:t>2</a:t>
            </a:r>
          </a:p>
          <a:p>
            <a:pPr marL="0" indent="0" algn="ctr">
              <a:buNone/>
            </a:pPr>
            <a:endParaRPr lang="en-US" sz="1800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1800" b="1" u="sng" dirty="0" smtClean="0">
                <a:solidFill>
                  <a:srgbClr val="FF0000"/>
                </a:solidFill>
              </a:rPr>
              <a:t>Does not mean VRF could not be installed in the 80,000ft</a:t>
            </a:r>
            <a:r>
              <a:rPr lang="en-US" sz="1800" b="1" u="sng" baseline="30000" dirty="0" smtClean="0">
                <a:solidFill>
                  <a:srgbClr val="FF0000"/>
                </a:solidFill>
              </a:rPr>
              <a:t>2</a:t>
            </a:r>
            <a:r>
              <a:rPr lang="en-US" sz="1800" b="1" u="sng" dirty="0" smtClean="0">
                <a:solidFill>
                  <a:srgbClr val="FF0000"/>
                </a:solidFill>
              </a:rPr>
              <a:t> and up!!!</a:t>
            </a:r>
          </a:p>
          <a:p>
            <a:pPr algn="ctr"/>
            <a:endParaRPr lang="en-US" sz="18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In Japan, VRF systems are used in approximately </a:t>
            </a:r>
            <a:r>
              <a:rPr lang="en-US" sz="1800" b="1" dirty="0" smtClean="0">
                <a:solidFill>
                  <a:srgbClr val="FF0000"/>
                </a:solidFill>
              </a:rPr>
              <a:t>50% of medium-sized commercial buildings (up to 70,000 ft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</a:rPr>
              <a:t> [6500 m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</a:rPr>
              <a:t>]) and one-third of large commercial buildings (more than 70,000 ft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/>
              <a:t> [6500 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]).- ASHRAE Journal April 2007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5901" y="6404429"/>
            <a:ext cx="715108" cy="453571"/>
          </a:xfrm>
        </p:spPr>
        <p:txBody>
          <a:bodyPr/>
          <a:lstStyle/>
          <a:p>
            <a:fld id="{50F2F8E5-1108-0A46-83A0-852BF6A1A52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2209" y="5254011"/>
            <a:ext cx="1000923" cy="6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41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395" y="1128123"/>
            <a:ext cx="7679152" cy="445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47472" y="0"/>
            <a:ext cx="8919358" cy="988786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457200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2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15,000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sqft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- 60,000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sqft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HVAC  System Breakdown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2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630" y="0"/>
            <a:ext cx="8969828" cy="10001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You’ve got a leak and how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enetrations?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1747" y="1543050"/>
            <a:ext cx="8458200" cy="4690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910" lvl="1">
              <a:buFont typeface="Arial" pitchFamily="34" charset="0"/>
              <a:buChar char="•"/>
            </a:pPr>
            <a:endParaRPr lang="en-US" sz="1200" b="1" smtClean="0"/>
          </a:p>
          <a:p>
            <a:pPr marL="422910" lvl="1">
              <a:buFont typeface="Arial" pitchFamily="34" charset="0"/>
              <a:buChar char="•"/>
            </a:pPr>
            <a:endParaRPr lang="en-US" sz="1600" b="1" smtClean="0"/>
          </a:p>
          <a:p>
            <a:pPr marL="422910" lvl="1">
              <a:buFont typeface="Arial" pitchFamily="34" charset="0"/>
              <a:buChar char="•"/>
            </a:pPr>
            <a:endParaRPr lang="en-US" sz="1600" b="1" smtClean="0"/>
          </a:p>
          <a:p>
            <a:pPr marL="285750" indent="-285750"/>
            <a:endParaRPr lang="en-US" sz="1800" b="1" smtClean="0"/>
          </a:p>
          <a:p>
            <a:r>
              <a:rPr lang="en-US" sz="1800" b="1" smtClean="0"/>
              <a:t>	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7472" y="6404429"/>
            <a:ext cx="715108" cy="453571"/>
          </a:xfrm>
        </p:spPr>
        <p:txBody>
          <a:bodyPr/>
          <a:lstStyle/>
          <a:p>
            <a:fld id="{50F2F8E5-1108-0A46-83A0-852BF6A1A52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78" y="1342753"/>
            <a:ext cx="8751961" cy="457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2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7472" y="0"/>
            <a:ext cx="8143385" cy="9887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VRF Cross over Tonnage Map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7472" y="6404429"/>
            <a:ext cx="715108" cy="453571"/>
          </a:xfrm>
        </p:spPr>
        <p:txBody>
          <a:bodyPr/>
          <a:lstStyle/>
          <a:p>
            <a:fld id="{50F2F8E5-1108-0A46-83A0-852BF6A1A52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046" y="805346"/>
            <a:ext cx="8592236" cy="499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862805" y="871401"/>
            <a:ext cx="66675" cy="49336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 Arrow 5"/>
          <p:cNvSpPr/>
          <p:nvPr/>
        </p:nvSpPr>
        <p:spPr>
          <a:xfrm>
            <a:off x="2371725" y="1838325"/>
            <a:ext cx="438150" cy="333375"/>
          </a:xfrm>
          <a:prstGeom prst="leftArrow">
            <a:avLst/>
          </a:prstGeom>
          <a:gradFill>
            <a:gsLst>
              <a:gs pos="100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2371725" y="3476624"/>
            <a:ext cx="438150" cy="333375"/>
          </a:xfrm>
          <a:prstGeom prst="leftArrow">
            <a:avLst/>
          </a:prstGeom>
          <a:gradFill>
            <a:gsLst>
              <a:gs pos="100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2371725" y="5153025"/>
            <a:ext cx="438150" cy="333375"/>
          </a:xfrm>
          <a:prstGeom prst="leftArrow">
            <a:avLst/>
          </a:prstGeom>
          <a:gradFill>
            <a:gsLst>
              <a:gs pos="100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197656" y="988786"/>
            <a:ext cx="514350" cy="400050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197656" y="2596517"/>
            <a:ext cx="514350" cy="400050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72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47472" y="0"/>
            <a:ext cx="8649044" cy="9887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VRF system – How does it work?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7472" y="6404429"/>
            <a:ext cx="715108" cy="453571"/>
          </a:xfrm>
        </p:spPr>
        <p:txBody>
          <a:bodyPr/>
          <a:lstStyle/>
          <a:p>
            <a:fld id="{50F2F8E5-1108-0A46-83A0-852BF6A1A52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3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430" y="1543050"/>
            <a:ext cx="7842254" cy="372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8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2454" y="1262948"/>
            <a:ext cx="2621561" cy="2097249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95794" y="0"/>
            <a:ext cx="8847909" cy="9887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WSHP System with boiler-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Hydronic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94" y="1000297"/>
            <a:ext cx="2905125" cy="2269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1225" y="3698543"/>
            <a:ext cx="3072790" cy="2320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2300" y="2259315"/>
            <a:ext cx="2828925" cy="2047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420" y="3329211"/>
            <a:ext cx="2984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Hot Humid Temperatures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64573" y="3269435"/>
            <a:ext cx="26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Below Zero Operation!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8995" y="4445273"/>
            <a:ext cx="2581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Loop Temperature Range: 50F – 110F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08323" y="988786"/>
            <a:ext cx="452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WATER IS A BATTERY!!!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7182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8933754" cy="9887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ASHRAE 15 and 34 Standard- VRF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6143" y="2807971"/>
            <a:ext cx="3207611" cy="2414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8904" y="3662096"/>
            <a:ext cx="1926774" cy="1851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472" y="3616370"/>
            <a:ext cx="2223665" cy="1606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0366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Why is ASHRAE 15 and 34 so important when applying to VRF?</a:t>
            </a:r>
            <a:endParaRPr lang="en-US" sz="2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113325"/>
            <a:ext cx="79936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smtClean="0"/>
              <a:t>Large Amounts of Refrigerant in Occupied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FF0000"/>
                </a:solidFill>
              </a:rPr>
              <a:t>LIFE SAFTEY!!!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smtClean="0"/>
              <a:t>May Cause Building Space Redesign!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xmlns="" val="12323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29497"/>
            <a:ext cx="9822426" cy="9887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VRF system –ASHRAE 15- Ref Standard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18897" y="959289"/>
            <a:ext cx="8458200" cy="46908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VRF systems must comply with </a:t>
            </a:r>
            <a:r>
              <a:rPr lang="en-US" sz="2200" b="1" dirty="0" smtClean="0">
                <a:solidFill>
                  <a:srgbClr val="FF0000"/>
                </a:solidFill>
              </a:rPr>
              <a:t>ASHRAE Standard 15-2013 </a:t>
            </a:r>
            <a:r>
              <a:rPr lang="en-US" sz="2200" dirty="0" smtClean="0"/>
              <a:t>- Safety Standard for Refrigeration Systems (ANSI approved). </a:t>
            </a:r>
          </a:p>
          <a:p>
            <a:r>
              <a:rPr lang="en-US" sz="2200" b="1" u="sng" dirty="0" smtClean="0">
                <a:solidFill>
                  <a:srgbClr val="FF0000"/>
                </a:solidFill>
              </a:rPr>
              <a:t>Few</a:t>
            </a:r>
            <a:r>
              <a:rPr lang="en-US" sz="2200" dirty="0" smtClean="0"/>
              <a:t> VRF </a:t>
            </a:r>
            <a:r>
              <a:rPr lang="en-US" sz="2200" b="1" u="sng" dirty="0" smtClean="0">
                <a:solidFill>
                  <a:srgbClr val="FF0000"/>
                </a:solidFill>
              </a:rPr>
              <a:t>manufacturers</a:t>
            </a:r>
            <a:r>
              <a:rPr lang="en-US" sz="2200" dirty="0" smtClean="0"/>
              <a:t> have developed products and protocols to </a:t>
            </a:r>
            <a:r>
              <a:rPr lang="en-US" sz="2200" b="1" dirty="0" smtClean="0">
                <a:solidFill>
                  <a:srgbClr val="FF0000"/>
                </a:solidFill>
              </a:rPr>
              <a:t>address the concerns of refrigerant leakage</a:t>
            </a:r>
            <a:r>
              <a:rPr lang="en-US" sz="2200" dirty="0" smtClean="0"/>
              <a:t>. 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7472" y="6404429"/>
            <a:ext cx="715108" cy="453571"/>
          </a:xfrm>
        </p:spPr>
        <p:txBody>
          <a:bodyPr/>
          <a:lstStyle/>
          <a:p>
            <a:fld id="{50F2F8E5-1108-0A46-83A0-852BF6A1A52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120" y="4149556"/>
            <a:ext cx="1350818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0671" y="2521494"/>
            <a:ext cx="4896426" cy="3256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829" y="3097334"/>
            <a:ext cx="27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Operating Pressures of R-410A</a:t>
            </a:r>
          </a:p>
          <a:p>
            <a:r>
              <a:rPr lang="en-US" sz="1600" dirty="0" smtClean="0"/>
              <a:t>High Side: </a:t>
            </a:r>
            <a:r>
              <a:rPr lang="en-US" sz="1600" u="sng" dirty="0" smtClean="0">
                <a:solidFill>
                  <a:srgbClr val="FF0000"/>
                </a:solidFill>
              </a:rPr>
              <a:t>418 psig</a:t>
            </a:r>
          </a:p>
          <a:p>
            <a:r>
              <a:rPr lang="en-US" sz="1600" dirty="0" smtClean="0"/>
              <a:t>Low side: 130psig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9409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5" y="1231490"/>
            <a:ext cx="86720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"We no longer build buildings like we used to, nor do we pay for them in the same way. Buildings today are...</a:t>
            </a:r>
            <a:r>
              <a:rPr lang="en-US" sz="2800" i="1" dirty="0">
                <a:solidFill>
                  <a:srgbClr val="FF0000"/>
                </a:solidFill>
              </a:rPr>
              <a:t>life support systems</a:t>
            </a:r>
            <a:r>
              <a:rPr lang="en-US" sz="2800" i="1" dirty="0"/>
              <a:t>, communication terminals, data manufacturing centers, and much more. They are </a:t>
            </a:r>
            <a:r>
              <a:rPr lang="en-US" sz="2800" i="1" dirty="0">
                <a:solidFill>
                  <a:srgbClr val="FF0000"/>
                </a:solidFill>
              </a:rPr>
              <a:t>incredibly expensive tools </a:t>
            </a:r>
            <a:r>
              <a:rPr lang="en-US" sz="2800" i="1" dirty="0"/>
              <a:t>that must be </a:t>
            </a:r>
            <a:r>
              <a:rPr lang="en-US" sz="2800" i="1" dirty="0">
                <a:solidFill>
                  <a:srgbClr val="FF0000"/>
                </a:solidFill>
              </a:rPr>
              <a:t>constantly adjusted to function efficiently</a:t>
            </a:r>
            <a:r>
              <a:rPr lang="en-US" sz="2800" i="1" dirty="0"/>
              <a:t>. The economics of building has become as complex as its design." (Wilson, in foreword to </a:t>
            </a:r>
            <a:r>
              <a:rPr lang="en-US" sz="2800" i="1" dirty="0" err="1"/>
              <a:t>Ruegg</a:t>
            </a:r>
            <a:r>
              <a:rPr lang="en-US" sz="2800" i="1" dirty="0"/>
              <a:t> &amp; Marshall, 1990)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1381" y="309716"/>
            <a:ext cx="67105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Buildings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2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VRF system –ASHRAE 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388610"/>
            <a:ext cx="6461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would you like to Leak Check these connections?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1225" y="1147725"/>
            <a:ext cx="4569606" cy="22208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250" y="835363"/>
            <a:ext cx="3239364" cy="24295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50" y="3867566"/>
            <a:ext cx="7981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547" y="5363043"/>
            <a:ext cx="9679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Testing Pressure in VRF System: </a:t>
            </a:r>
            <a:r>
              <a:rPr lang="en-US" b="1" i="1" dirty="0">
                <a:solidFill>
                  <a:srgbClr val="FF0000"/>
                </a:solidFill>
              </a:rPr>
              <a:t>551 PSI!!!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chemeClr val="accent1"/>
                </a:solidFill>
              </a:rPr>
              <a:t>Hydronics </a:t>
            </a:r>
            <a:r>
              <a:rPr lang="en-US" b="1" i="1" u="sng" dirty="0">
                <a:solidFill>
                  <a:schemeClr val="accent1"/>
                </a:solidFill>
              </a:rPr>
              <a:t>(Pressures of </a:t>
            </a:r>
            <a:r>
              <a:rPr lang="en-US" b="1" i="1" u="sng" dirty="0" smtClean="0">
                <a:solidFill>
                  <a:schemeClr val="accent1"/>
                </a:solidFill>
              </a:rPr>
              <a:t>30-40 PSI </a:t>
            </a:r>
            <a:r>
              <a:rPr lang="en-US" b="1" i="1" u="sng" dirty="0">
                <a:solidFill>
                  <a:schemeClr val="accent1"/>
                </a:solidFill>
              </a:rPr>
              <a:t>Typically)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91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ASHRAE- Atlanta Case Study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011" y="885387"/>
            <a:ext cx="2818580" cy="36071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343" y="770296"/>
            <a:ext cx="4206928" cy="5200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024" y="4670936"/>
            <a:ext cx="398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the ASHRAE Journal – September 2014 edition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55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ASHRAE- Atlanta Case Study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51492"/>
            <a:ext cx="4307658" cy="46910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57725" y="1280041"/>
            <a:ext cx="44862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ASHRAE headquarters living lab is a valuable</a:t>
            </a:r>
          </a:p>
          <a:p>
            <a:r>
              <a:rPr lang="en-US" sz="1200" dirty="0"/>
              <a:t>resource of information regarding the real performance</a:t>
            </a:r>
          </a:p>
          <a:p>
            <a:r>
              <a:rPr lang="en-US" sz="1200" dirty="0"/>
              <a:t>of high efficiency HVAC systems in an operational office</a:t>
            </a:r>
          </a:p>
          <a:p>
            <a:r>
              <a:rPr lang="en-US" sz="1200" dirty="0"/>
              <a:t>building environment. The efforts described in this</a:t>
            </a:r>
          </a:p>
          <a:p>
            <a:r>
              <a:rPr lang="en-US" sz="1200" dirty="0"/>
              <a:t>article have barely touched the surface of the vast opportunities</a:t>
            </a:r>
          </a:p>
          <a:p>
            <a:r>
              <a:rPr lang="en-US" sz="1200" dirty="0"/>
              <a:t>that are available to researchers through this</a:t>
            </a:r>
          </a:p>
          <a:p>
            <a:r>
              <a:rPr lang="en-US" sz="1200" dirty="0"/>
              <a:t>resource</a:t>
            </a:r>
            <a:r>
              <a:rPr lang="en-US" sz="1200" dirty="0" smtClean="0"/>
              <a:t>.</a:t>
            </a:r>
            <a:br>
              <a:rPr lang="en-US" sz="1200" dirty="0" smtClean="0"/>
            </a:br>
            <a:endParaRPr lang="en-US" sz="1200" dirty="0"/>
          </a:p>
          <a:p>
            <a:r>
              <a:rPr lang="en-US" sz="1200" dirty="0"/>
              <a:t>During the two-year period that this study encompassed</a:t>
            </a:r>
          </a:p>
          <a:p>
            <a:r>
              <a:rPr lang="en-US" sz="1200" dirty="0"/>
              <a:t>the </a:t>
            </a:r>
            <a:r>
              <a:rPr lang="en-US" sz="1200" b="1" dirty="0">
                <a:solidFill>
                  <a:srgbClr val="FF0000"/>
                </a:solidFill>
              </a:rPr>
              <a:t>GSHP system used about 20% and 60% less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energy than the VRF system in the summer and winter/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shoulder seasons, respectively, while maintaining similar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zone temperatures. </a:t>
            </a:r>
            <a:r>
              <a:rPr lang="en-US" sz="1200" dirty="0"/>
              <a:t>Factors contributing to the differences</a:t>
            </a:r>
          </a:p>
          <a:p>
            <a:r>
              <a:rPr lang="en-US" sz="1200" dirty="0"/>
              <a:t>in energy use include</a:t>
            </a:r>
            <a:r>
              <a:rPr lang="en-US" sz="1200" dirty="0" smtClean="0"/>
              <a:t>:</a:t>
            </a:r>
            <a:br>
              <a:rPr lang="en-US" sz="1200" dirty="0" smtClean="0"/>
            </a:br>
            <a:endParaRPr lang="en-US" sz="1200" dirty="0"/>
          </a:p>
          <a:p>
            <a:r>
              <a:rPr lang="en-US" sz="1200" dirty="0"/>
              <a:t>Ground loop water supply temperatures were more</a:t>
            </a:r>
          </a:p>
          <a:p>
            <a:r>
              <a:rPr lang="en-US" sz="1200" dirty="0"/>
              <a:t>favorable than ambient air temperatures for heat pump</a:t>
            </a:r>
          </a:p>
          <a:p>
            <a:r>
              <a:rPr lang="en-US" sz="1200" dirty="0"/>
              <a:t>operation. This allows the GSHP equipment to operate at</a:t>
            </a:r>
          </a:p>
          <a:p>
            <a:r>
              <a:rPr lang="en-US" sz="1200" dirty="0"/>
              <a:t>higher efficiencies</a:t>
            </a:r>
            <a:r>
              <a:rPr lang="en-US" sz="1200" dirty="0" smtClean="0"/>
              <a:t>.</a:t>
            </a:r>
            <a:br>
              <a:rPr lang="en-US" sz="1200" dirty="0" smtClean="0"/>
            </a:br>
            <a:endParaRPr lang="en-US" sz="1200" dirty="0"/>
          </a:p>
          <a:p>
            <a:r>
              <a:rPr lang="en-US" sz="1200" dirty="0"/>
              <a:t>The control strategy of the VRF system resulted in longer</a:t>
            </a:r>
          </a:p>
          <a:p>
            <a:r>
              <a:rPr lang="en-US" sz="1200" dirty="0"/>
              <a:t>runtimes than the GSHP system, especially in mild</a:t>
            </a:r>
          </a:p>
          <a:p>
            <a:r>
              <a:rPr lang="en-US" sz="1200" dirty="0"/>
              <a:t>weather. These longer runtimes coincided with significant</a:t>
            </a:r>
          </a:p>
          <a:p>
            <a:r>
              <a:rPr lang="en-US" sz="1200" dirty="0"/>
              <a:t>amounts of simultaneous cooling and heating in</a:t>
            </a:r>
          </a:p>
          <a:p>
            <a:r>
              <a:rPr lang="en-US" sz="1200" dirty="0"/>
              <a:t>adjacent spaces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147888" y="851417"/>
            <a:ext cx="459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ASHRAE’s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54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0"/>
            <a:ext cx="8091677" cy="98878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Climate Map from NOAA- Extreme Minimum Temp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4" y="620310"/>
            <a:ext cx="5726206" cy="44247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624" y="5104476"/>
            <a:ext cx="801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 Areas </a:t>
            </a:r>
            <a:r>
              <a:rPr lang="en-US" b="1" dirty="0" smtClean="0">
                <a:solidFill>
                  <a:srgbClr val="FF0000"/>
                </a:solidFill>
              </a:rPr>
              <a:t>below -10 F </a:t>
            </a:r>
            <a:r>
              <a:rPr lang="en-US" dirty="0" smtClean="0"/>
              <a:t>VRF will </a:t>
            </a:r>
            <a:r>
              <a:rPr lang="en-US" b="1" dirty="0" smtClean="0">
                <a:solidFill>
                  <a:srgbClr val="FF0000"/>
                </a:solidFill>
              </a:rPr>
              <a:t>require supplemental heat</a:t>
            </a:r>
            <a:r>
              <a:rPr lang="en-US" dirty="0" smtClean="0"/>
              <a:t>, Duct Heater, Boiler or Steam!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55390" y="1156538"/>
            <a:ext cx="25794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Although VRF heat pumps operate at ambient temperatures as low as 0°F (–18°C), as in all heat pumps, </a:t>
            </a:r>
            <a:r>
              <a:rPr lang="en-US" sz="1600" b="1" u="sng" dirty="0">
                <a:solidFill>
                  <a:srgbClr val="FF0000"/>
                </a:solidFill>
              </a:rPr>
              <a:t>their efficiency drops off considerably</a:t>
            </a:r>
            <a:r>
              <a:rPr lang="en-US" sz="1600" dirty="0"/>
              <a:t> at low temperatures, so they are less cost effective compared to gas heating in very cold climates</a:t>
            </a:r>
            <a:r>
              <a:rPr lang="en-US" sz="1600" dirty="0" smtClean="0"/>
              <a:t>.- ASHRAE Journal April 2007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8588" y="4203526"/>
            <a:ext cx="1238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54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Options you have for heat on VRF?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9084" y="3274004"/>
            <a:ext cx="7601803" cy="258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492" y="682830"/>
            <a:ext cx="295275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7866" y="786476"/>
            <a:ext cx="1960729" cy="24460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06269" y="1470420"/>
            <a:ext cx="114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Boiler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6227" y="1426781"/>
            <a:ext cx="11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Duct Heater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41" y="3905249"/>
            <a:ext cx="1321843" cy="132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91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0"/>
            <a:ext cx="8004958" cy="98878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DOE-Inverter Driven HP in Cold Climate Study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810" y="2173044"/>
            <a:ext cx="7110371" cy="368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137" y="1008991"/>
            <a:ext cx="6509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During the Study It was quoted </a:t>
            </a:r>
            <a:r>
              <a:rPr lang="en-US" b="1" u="sng" dirty="0">
                <a:solidFill>
                  <a:srgbClr val="FF0000"/>
                </a:solidFill>
              </a:rPr>
              <a:t>“The results from this monitoring effort show a wide range of performance with many systems performing below expectations.” 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6122" y="3546605"/>
            <a:ext cx="1477838" cy="1477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9253" y="2609772"/>
            <a:ext cx="1445816" cy="1072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10181" y="1249714"/>
            <a:ext cx="1657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Manufactures in the Study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8055087" y="2173044"/>
            <a:ext cx="614149" cy="4367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44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Some VRF Mfg. Are Saying…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970" y="909483"/>
            <a:ext cx="8634603" cy="5038725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22910" lvl="1" indent="-285750">
              <a:buClr>
                <a:srgbClr val="FF0000"/>
              </a:buClr>
            </a:pPr>
            <a:r>
              <a:rPr lang="en-US" sz="1700" dirty="0" smtClean="0"/>
              <a:t>VRF </a:t>
            </a:r>
            <a:r>
              <a:rPr lang="en-US" sz="1700" dirty="0"/>
              <a:t>system technology </a:t>
            </a:r>
            <a:r>
              <a:rPr lang="en-US" sz="1700" b="1" dirty="0">
                <a:solidFill>
                  <a:srgbClr val="FF0000"/>
                </a:solidFill>
              </a:rPr>
              <a:t>eliminates </a:t>
            </a:r>
            <a:r>
              <a:rPr lang="en-US" sz="1700" dirty="0"/>
              <a:t>most of the </a:t>
            </a:r>
            <a:r>
              <a:rPr lang="en-US" sz="1700" b="1" dirty="0">
                <a:solidFill>
                  <a:srgbClr val="FF0000"/>
                </a:solidFill>
              </a:rPr>
              <a:t>traditional limitations of DX split </a:t>
            </a:r>
            <a:r>
              <a:rPr lang="en-US" sz="1700" dirty="0"/>
              <a:t>system such as </a:t>
            </a:r>
            <a:r>
              <a:rPr lang="en-US" sz="1700" b="1" dirty="0">
                <a:solidFill>
                  <a:srgbClr val="FF0000"/>
                </a:solidFill>
              </a:rPr>
              <a:t>piping length, turn-down</a:t>
            </a:r>
            <a:r>
              <a:rPr lang="en-US" sz="1700" dirty="0"/>
              <a:t>, and </a:t>
            </a:r>
            <a:r>
              <a:rPr lang="en-US" sz="1700" b="1" dirty="0">
                <a:solidFill>
                  <a:srgbClr val="FF0000"/>
                </a:solidFill>
              </a:rPr>
              <a:t>ambient temperature </a:t>
            </a:r>
            <a:r>
              <a:rPr lang="en-US" sz="1700" b="1" dirty="0" smtClean="0">
                <a:solidFill>
                  <a:srgbClr val="FF0000"/>
                </a:solidFill>
              </a:rPr>
              <a:t>limitations</a:t>
            </a:r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 smtClean="0"/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700" dirty="0" smtClean="0"/>
              <a:t> 30</a:t>
            </a:r>
            <a:r>
              <a:rPr lang="en-US" sz="1700" dirty="0"/>
              <a:t>% better efficiency than air cooled chiller - VAV air handling </a:t>
            </a:r>
            <a:r>
              <a:rPr lang="en-US" sz="1700" dirty="0" smtClean="0"/>
              <a:t>units- </a:t>
            </a:r>
            <a:r>
              <a:rPr lang="en-US" sz="1700" b="1" u="sng" dirty="0" smtClean="0">
                <a:solidFill>
                  <a:srgbClr val="FF0000"/>
                </a:solidFill>
              </a:rPr>
              <a:t>Really?</a:t>
            </a:r>
            <a:br>
              <a:rPr lang="en-US" sz="1700" b="1" u="sng" dirty="0" smtClean="0">
                <a:solidFill>
                  <a:srgbClr val="FF0000"/>
                </a:solidFill>
              </a:rPr>
            </a:br>
            <a:endParaRPr lang="en-US" sz="1700" b="1" u="sng" dirty="0">
              <a:solidFill>
                <a:srgbClr val="FF0000"/>
              </a:solidFill>
            </a:endParaRP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700" dirty="0" smtClean="0"/>
              <a:t> 30-50</a:t>
            </a:r>
            <a:r>
              <a:rPr lang="en-US" sz="1700" dirty="0"/>
              <a:t>% better efficiency than traditional split </a:t>
            </a:r>
            <a:r>
              <a:rPr lang="en-US" sz="1700" dirty="0" smtClean="0"/>
              <a:t>systems -</a:t>
            </a:r>
            <a:r>
              <a:rPr lang="en-US" sz="1700" b="1" u="sng" dirty="0" smtClean="0">
                <a:solidFill>
                  <a:srgbClr val="FF0000"/>
                </a:solidFill>
              </a:rPr>
              <a:t>Really?</a:t>
            </a:r>
            <a:br>
              <a:rPr lang="en-US" sz="1700" b="1" u="sng" dirty="0" smtClean="0">
                <a:solidFill>
                  <a:srgbClr val="FF0000"/>
                </a:solidFill>
              </a:rPr>
            </a:br>
            <a:endParaRPr lang="en-US" sz="1700" dirty="0"/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700" dirty="0" smtClean="0"/>
              <a:t> 50-70</a:t>
            </a:r>
            <a:r>
              <a:rPr lang="en-US" sz="1700" dirty="0"/>
              <a:t>% better efficiency than PTAC and other types of </a:t>
            </a:r>
            <a:r>
              <a:rPr lang="en-US" sz="1700" dirty="0" smtClean="0"/>
              <a:t>systems- </a:t>
            </a:r>
            <a:r>
              <a:rPr lang="en-US" sz="1700" b="1" u="sng" dirty="0">
                <a:solidFill>
                  <a:srgbClr val="FF0000"/>
                </a:solidFill>
              </a:rPr>
              <a:t>Really</a:t>
            </a:r>
            <a:r>
              <a:rPr lang="en-US" sz="1700" b="1" u="sng" dirty="0" smtClean="0">
                <a:solidFill>
                  <a:srgbClr val="FF0000"/>
                </a:solidFill>
              </a:rPr>
              <a:t>?</a:t>
            </a:r>
            <a:br>
              <a:rPr lang="en-US" sz="1700" b="1" u="sng" dirty="0" smtClean="0">
                <a:solidFill>
                  <a:srgbClr val="FF0000"/>
                </a:solidFill>
              </a:rPr>
            </a:br>
            <a:endParaRPr lang="en-US" sz="1700" b="1" u="sng" dirty="0">
              <a:solidFill>
                <a:srgbClr val="FF0000"/>
              </a:solidFill>
            </a:endParaRPr>
          </a:p>
          <a:p>
            <a:pPr marL="422910" lvl="1" indent="-285750">
              <a:buClr>
                <a:srgbClr val="FF0000"/>
              </a:buClr>
            </a:pPr>
            <a:r>
              <a:rPr lang="en-US" sz="1700" dirty="0" smtClean="0"/>
              <a:t>VRF </a:t>
            </a:r>
            <a:r>
              <a:rPr lang="en-US" sz="1700" dirty="0"/>
              <a:t>uses heat pump heating and eliminates the need for two systems (heating and cooling uses the same piping and heat exchangers</a:t>
            </a:r>
            <a:r>
              <a:rPr lang="en-US" sz="1700" dirty="0" smtClean="0"/>
              <a:t>)</a:t>
            </a:r>
            <a:br>
              <a:rPr lang="en-US" sz="1700" dirty="0" smtClean="0"/>
            </a:br>
            <a:endParaRPr lang="en-US" sz="1700" dirty="0"/>
          </a:p>
          <a:p>
            <a:pPr marL="422910" lvl="1" indent="-285750">
              <a:buClr>
                <a:srgbClr val="FF0000"/>
              </a:buClr>
            </a:pPr>
            <a:r>
              <a:rPr lang="en-US" sz="1700" dirty="0" smtClean="0"/>
              <a:t>VRF </a:t>
            </a:r>
            <a:r>
              <a:rPr lang="en-US" sz="1700" dirty="0"/>
              <a:t>allows building owners a solution that </a:t>
            </a:r>
            <a:r>
              <a:rPr lang="en-US" sz="1700" b="1" u="sng" dirty="0">
                <a:solidFill>
                  <a:srgbClr val="FF0000"/>
                </a:solidFill>
              </a:rPr>
              <a:t>simplifies their HVAC system &amp; reduces maintenance obligations</a:t>
            </a:r>
            <a:r>
              <a:rPr lang="en-US" sz="1700" dirty="0"/>
              <a:t> WITHOUT sacrificing energy efficiency.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VRF Mfg. Aren’t Saying…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1487179"/>
            <a:ext cx="8458200" cy="4690872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VRF </a:t>
            </a:r>
            <a:r>
              <a:rPr lang="en-US" dirty="0"/>
              <a:t>systems are </a:t>
            </a:r>
            <a:r>
              <a:rPr lang="en-US" b="1" dirty="0" smtClean="0">
                <a:solidFill>
                  <a:srgbClr val="FF0000"/>
                </a:solidFill>
              </a:rPr>
              <a:t>completely </a:t>
            </a:r>
            <a:r>
              <a:rPr lang="en-US" b="1" dirty="0">
                <a:solidFill>
                  <a:srgbClr val="FF0000"/>
                </a:solidFill>
              </a:rPr>
              <a:t>proprietary</a:t>
            </a:r>
            <a:r>
              <a:rPr lang="en-US" dirty="0"/>
              <a:t> systems from the controls to the condensing units, refrigerant controllers and all the system </a:t>
            </a:r>
            <a:r>
              <a:rPr lang="en-US" dirty="0" smtClean="0"/>
              <a:t>components- </a:t>
            </a:r>
            <a:r>
              <a:rPr lang="en-US" b="1" dirty="0" smtClean="0">
                <a:solidFill>
                  <a:srgbClr val="FF0000"/>
                </a:solidFill>
              </a:rPr>
              <a:t>Only non Proprietary item is commonly used </a:t>
            </a:r>
            <a:r>
              <a:rPr lang="en-US" b="1" dirty="0">
                <a:solidFill>
                  <a:srgbClr val="FF0000"/>
                </a:solidFill>
              </a:rPr>
              <a:t>refrigerant piping.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NO </a:t>
            </a:r>
            <a:r>
              <a:rPr lang="en-US" dirty="0" smtClean="0"/>
              <a:t>flexibility </a:t>
            </a:r>
            <a:r>
              <a:rPr lang="en-US" dirty="0"/>
              <a:t>to use </a:t>
            </a:r>
            <a:r>
              <a:rPr lang="en-US" dirty="0" smtClean="0"/>
              <a:t>“open source" </a:t>
            </a:r>
            <a:r>
              <a:rPr lang="en-US" dirty="0"/>
              <a:t>building control and automation system to run these systems. </a:t>
            </a:r>
            <a:r>
              <a:rPr lang="en-US" b="1" u="sng" dirty="0">
                <a:solidFill>
                  <a:srgbClr val="FF0000"/>
                </a:solidFill>
              </a:rPr>
              <a:t>(You can only monitor what it's doing but you can't control it.)</a:t>
            </a:r>
            <a:br>
              <a:rPr lang="en-US" b="1" u="sng" dirty="0">
                <a:solidFill>
                  <a:srgbClr val="FF0000"/>
                </a:solidFill>
              </a:rPr>
            </a:br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BacNet </a:t>
            </a:r>
            <a:r>
              <a:rPr lang="en-US" dirty="0"/>
              <a:t>or Lonworks black box </a:t>
            </a:r>
            <a:r>
              <a:rPr lang="en-US" dirty="0" smtClean="0"/>
              <a:t>to the VRF through a building </a:t>
            </a:r>
            <a:r>
              <a:rPr lang="en-US" dirty="0"/>
              <a:t>DDC </a:t>
            </a:r>
            <a:r>
              <a:rPr lang="en-US" dirty="0" smtClean="0"/>
              <a:t>system.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Higher </a:t>
            </a:r>
            <a:r>
              <a:rPr lang="en-US" dirty="0" smtClean="0"/>
              <a:t>First Cost for installation- Not always qualified companies due to first cost.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ducation- Higher education required both Maintenance and Installation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Refrigerant Code </a:t>
            </a:r>
            <a:r>
              <a:rPr lang="en-US" b="1" dirty="0" smtClean="0">
                <a:solidFill>
                  <a:srgbClr val="FF0000"/>
                </a:solidFill>
              </a:rPr>
              <a:t>ASHRAE 15- </a:t>
            </a:r>
            <a:r>
              <a:rPr lang="en-US" sz="3600" b="1" u="sng" dirty="0" smtClean="0">
                <a:solidFill>
                  <a:srgbClr val="FF0000"/>
                </a:solidFill>
              </a:rPr>
              <a:t>Life Safety!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Modification changes- </a:t>
            </a:r>
            <a:r>
              <a:rPr lang="en-US" b="1" dirty="0" smtClean="0">
                <a:solidFill>
                  <a:srgbClr val="FF0000"/>
                </a:solidFill>
              </a:rPr>
              <a:t>Commercial Building TI ( Up fit ) 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0550" y="6307098"/>
            <a:ext cx="645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Reference: Continuing </a:t>
            </a:r>
            <a:r>
              <a:rPr lang="en-US" sz="1400" dirty="0"/>
              <a:t>Education and Development,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5875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More Information- White Papers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974" y="1017640"/>
            <a:ext cx="8735237" cy="489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23419" y="5220929"/>
            <a:ext cx="5589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www.radiantprofessionalsalliance.org/HIA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03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637" y="2680041"/>
            <a:ext cx="5243014" cy="238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33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“Every Owner Wants a Cost Effective Building.”- What does that mean?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4" y="1673943"/>
            <a:ext cx="8908025" cy="4525963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en-US" sz="2400" b="1" dirty="0" smtClean="0"/>
              <a:t>Is </a:t>
            </a:r>
            <a:r>
              <a:rPr lang="en-US" sz="2400" b="1" dirty="0"/>
              <a:t>it the </a:t>
            </a:r>
            <a:r>
              <a:rPr lang="en-US" sz="2400" b="1" dirty="0">
                <a:solidFill>
                  <a:srgbClr val="FF0000"/>
                </a:solidFill>
              </a:rPr>
              <a:t>lowest first-cost </a:t>
            </a:r>
            <a:r>
              <a:rPr lang="en-US" sz="2400" b="1" dirty="0"/>
              <a:t>structure that meets the program</a:t>
            </a:r>
            <a:r>
              <a:rPr lang="en-US" sz="2400" b="1" dirty="0" smtClean="0"/>
              <a:t>?</a:t>
            </a:r>
            <a:endParaRPr lang="en-US" sz="2400" b="1" dirty="0"/>
          </a:p>
          <a:p>
            <a:pPr fontAlgn="base">
              <a:lnSpc>
                <a:spcPct val="150000"/>
              </a:lnSpc>
            </a:pPr>
            <a:r>
              <a:rPr lang="en-US" sz="2400" b="1" dirty="0"/>
              <a:t>Is it the design with the </a:t>
            </a:r>
            <a:r>
              <a:rPr lang="en-US" sz="2400" b="1" dirty="0">
                <a:solidFill>
                  <a:srgbClr val="FF0000"/>
                </a:solidFill>
              </a:rPr>
              <a:t>lowest operating and maintenance costs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</a:p>
          <a:p>
            <a:pPr fontAlgn="base">
              <a:lnSpc>
                <a:spcPct val="150000"/>
              </a:lnSpc>
            </a:pPr>
            <a:r>
              <a:rPr lang="en-US" sz="2400" b="1" dirty="0" smtClean="0"/>
              <a:t>Is it the building with the </a:t>
            </a:r>
            <a:r>
              <a:rPr lang="en-US" sz="2400" b="1" dirty="0" smtClean="0">
                <a:solidFill>
                  <a:srgbClr val="FF0000"/>
                </a:solidFill>
              </a:rPr>
              <a:t>longest life span</a:t>
            </a:r>
            <a:r>
              <a:rPr lang="en-US" sz="2400" b="1" dirty="0" smtClean="0"/>
              <a:t>?</a:t>
            </a:r>
          </a:p>
          <a:p>
            <a:pPr fontAlgn="base">
              <a:lnSpc>
                <a:spcPct val="150000"/>
              </a:lnSpc>
            </a:pPr>
            <a:r>
              <a:rPr lang="en-US" sz="2400" b="1" dirty="0" smtClean="0"/>
              <a:t>Is it the facility in which users are </a:t>
            </a:r>
            <a:r>
              <a:rPr lang="en-US" sz="2400" b="1" dirty="0" smtClean="0">
                <a:solidFill>
                  <a:srgbClr val="FF0000"/>
                </a:solidFill>
              </a:rPr>
              <a:t>most productive</a:t>
            </a:r>
            <a:r>
              <a:rPr lang="en-US" sz="2400" b="1" dirty="0" smtClean="0"/>
              <a:t>?</a:t>
            </a:r>
          </a:p>
          <a:p>
            <a:pPr fontAlgn="base">
              <a:lnSpc>
                <a:spcPct val="150000"/>
              </a:lnSpc>
            </a:pPr>
            <a:r>
              <a:rPr lang="en-US" sz="2400" b="1" dirty="0" smtClean="0"/>
              <a:t>Is </a:t>
            </a:r>
            <a:r>
              <a:rPr lang="en-US" sz="2400" b="1" dirty="0"/>
              <a:t>it the building that offers the </a:t>
            </a:r>
            <a:r>
              <a:rPr lang="en-US" sz="2400" b="1" dirty="0">
                <a:solidFill>
                  <a:srgbClr val="FF0000"/>
                </a:solidFill>
              </a:rPr>
              <a:t>greatest return </a:t>
            </a:r>
            <a:r>
              <a:rPr lang="en-US" sz="2400" b="1" dirty="0"/>
              <a:t>on investment?</a:t>
            </a:r>
          </a:p>
          <a:p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67316" y="5545394"/>
            <a:ext cx="517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https://www.wbdg.org/design/cost_effective.php</a:t>
            </a:r>
          </a:p>
        </p:txBody>
      </p:sp>
    </p:spTree>
    <p:extLst>
      <p:ext uri="{BB962C8B-B14F-4D97-AF65-F5344CB8AC3E}">
        <p14:creationId xmlns:p14="http://schemas.microsoft.com/office/powerpoint/2010/main" xmlns="" val="10757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Office Space Classes- BOMA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1206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b="1" dirty="0"/>
              <a:t>Class </a:t>
            </a:r>
            <a:r>
              <a:rPr lang="en-US" sz="2000" b="1" dirty="0" smtClean="0"/>
              <a:t>A- 67%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/>
              <a:t>Most </a:t>
            </a:r>
            <a:r>
              <a:rPr lang="en-US" sz="2000" b="1" dirty="0">
                <a:solidFill>
                  <a:srgbClr val="FF0000"/>
                </a:solidFill>
              </a:rPr>
              <a:t>prestigious buildings </a:t>
            </a:r>
            <a:r>
              <a:rPr lang="en-US" sz="2000" dirty="0"/>
              <a:t>competing for </a:t>
            </a:r>
            <a:r>
              <a:rPr lang="en-US" sz="2000" b="1" dirty="0">
                <a:solidFill>
                  <a:srgbClr val="FF0000"/>
                </a:solidFill>
              </a:rPr>
              <a:t>premier office users </a:t>
            </a:r>
            <a:r>
              <a:rPr lang="en-US" sz="2000" dirty="0"/>
              <a:t>with rents above average for the area. Buildings have high quality standard finishes, state of the art systems, exceptional accessibility and a definite market presence.</a:t>
            </a:r>
          </a:p>
          <a:p>
            <a:r>
              <a:rPr lang="en-US" sz="2000" b="1" dirty="0"/>
              <a:t>Class </a:t>
            </a:r>
            <a:r>
              <a:rPr lang="en-US" sz="2000" b="1" dirty="0" smtClean="0"/>
              <a:t>B- 30%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/>
              <a:t>Buildings competing for a wide range of users with rents in the </a:t>
            </a:r>
            <a:r>
              <a:rPr lang="en-US" sz="2000" b="1" dirty="0">
                <a:solidFill>
                  <a:srgbClr val="FF0000"/>
                </a:solidFill>
              </a:rPr>
              <a:t>average range for the area</a:t>
            </a:r>
            <a:r>
              <a:rPr lang="en-US" sz="2000" dirty="0"/>
              <a:t>. Building finishes are fair to good for the area. Building finishes are fair to good for the area and systems are adequate, but the building does not compete with Class A at the same price.</a:t>
            </a:r>
          </a:p>
          <a:p>
            <a:r>
              <a:rPr lang="en-US" sz="2000" b="1" dirty="0"/>
              <a:t>Class </a:t>
            </a:r>
            <a:r>
              <a:rPr lang="en-US" sz="2000" b="1" dirty="0" smtClean="0"/>
              <a:t>C-3%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/>
              <a:t>Buildings competing for tenants requiring functional space at </a:t>
            </a:r>
            <a:r>
              <a:rPr lang="en-US" sz="2000" b="1" dirty="0">
                <a:solidFill>
                  <a:srgbClr val="FF0000"/>
                </a:solidFill>
              </a:rPr>
              <a:t>rents below the average for the area.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6659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BOMA- 2012 Operating Expense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9581" y="1522463"/>
            <a:ext cx="6223819" cy="455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07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896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Large Cost items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6458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Life Safety</a:t>
            </a:r>
          </a:p>
          <a:p>
            <a:pPr lvl="1"/>
            <a:r>
              <a:rPr lang="en-US" sz="3600" dirty="0" smtClean="0"/>
              <a:t>Elevators</a:t>
            </a:r>
          </a:p>
          <a:p>
            <a:pPr lvl="1"/>
            <a:r>
              <a:rPr lang="en-US" sz="3600" dirty="0" smtClean="0"/>
              <a:t>Fire System</a:t>
            </a:r>
          </a:p>
          <a:p>
            <a:r>
              <a:rPr lang="en-US" sz="3600" dirty="0" smtClean="0"/>
              <a:t>Roof</a:t>
            </a:r>
          </a:p>
          <a:p>
            <a:r>
              <a:rPr lang="en-US" sz="3600" dirty="0" smtClean="0"/>
              <a:t>HVAC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81864" y="4070555"/>
            <a:ext cx="6009968" cy="1091381"/>
            <a:chOff x="2381864" y="4070555"/>
            <a:chExt cx="6009968" cy="1091381"/>
          </a:xfrm>
        </p:grpSpPr>
        <p:sp>
          <p:nvSpPr>
            <p:cNvPr id="4" name="Left Arrow 3"/>
            <p:cNvSpPr/>
            <p:nvPr/>
          </p:nvSpPr>
          <p:spPr>
            <a:xfrm>
              <a:off x="2381864" y="4070555"/>
              <a:ext cx="1666568" cy="1091381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77032" y="4336026"/>
              <a:ext cx="411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Focus for todays presentation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4986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6117" y="185694"/>
            <a:ext cx="8856138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Question: Cooling a </a:t>
            </a:r>
            <a:r>
              <a:rPr lang="en-US" sz="3000" b="1" dirty="0" smtClean="0">
                <a:solidFill>
                  <a:srgbClr val="FF0000"/>
                </a:solidFill>
              </a:rPr>
              <a:t>hot</a:t>
            </a:r>
            <a:r>
              <a:rPr lang="en-US" sz="3000" b="1" dirty="0" smtClean="0">
                <a:solidFill>
                  <a:schemeClr val="tx1"/>
                </a:solidFill>
              </a:rPr>
              <a:t> skillet - </a:t>
            </a:r>
            <a:r>
              <a:rPr lang="en-US" sz="3000" b="1" i="1" dirty="0" smtClean="0">
                <a:solidFill>
                  <a:schemeClr val="tx1"/>
                </a:solidFill>
              </a:rPr>
              <a:t>What is Faster?</a:t>
            </a:r>
            <a:endParaRPr lang="en-US" sz="3000" b="1" i="1" dirty="0">
              <a:solidFill>
                <a:schemeClr val="tx1"/>
              </a:solidFill>
            </a:endParaRPr>
          </a:p>
        </p:txBody>
      </p:sp>
      <p:pic>
        <p:nvPicPr>
          <p:cNvPr id="7" name="Picture 4" descr="Gas Bur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1608" y="2905901"/>
            <a:ext cx="3155092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ood cast iron skillet is an effective weapons against zombies but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93" y="972097"/>
            <a:ext cx="3083807" cy="193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... wave in New York City and not used to say hello in small tow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9686" y="1734175"/>
            <a:ext cx="2304314" cy="21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Built-in stainless steel s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862" y="1734176"/>
            <a:ext cx="2698778" cy="21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4111784"/>
            <a:ext cx="534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/>
              <a:t>Water-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100 degree dishwater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1423" y="4147813"/>
            <a:ext cx="1894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Wave around in</a:t>
            </a:r>
          </a:p>
          <a:p>
            <a:r>
              <a:rPr lang="en-US" b="1" dirty="0" smtClean="0"/>
              <a:t> 70 degree air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1399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7472" y="0"/>
            <a:ext cx="8730277" cy="988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HVAC –VRF compared to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Hydronic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systems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1747" y="1543050"/>
            <a:ext cx="8458200" cy="4690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smtClean="0"/>
          </a:p>
          <a:p>
            <a:r>
              <a:rPr lang="en-US" sz="1800" b="1" smtClean="0"/>
              <a:t>	</a:t>
            </a:r>
            <a:endParaRPr lang="en-US" sz="1800" b="1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7472" y="6404429"/>
            <a:ext cx="715108" cy="453571"/>
          </a:xfrm>
        </p:spPr>
        <p:txBody>
          <a:bodyPr/>
          <a:lstStyle/>
          <a:p>
            <a:fld id="{50F2F8E5-1108-0A46-83A0-852BF6A1A52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924" y="1188852"/>
            <a:ext cx="765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VRF IS ONLY ANOTHER OPTION!!! </a:t>
            </a:r>
            <a:r>
              <a:rPr lang="en-US" b="1" u="sng" dirty="0" smtClean="0">
                <a:solidFill>
                  <a:srgbClr val="FF0000"/>
                </a:solidFill>
              </a:rPr>
              <a:t>Not the Answer to Everything!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06" y="3665624"/>
            <a:ext cx="3069961" cy="2363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1499" y="2621606"/>
            <a:ext cx="4286250" cy="3190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2" y="2114371"/>
            <a:ext cx="1476375" cy="11049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3563" y="2155608"/>
            <a:ext cx="2062204" cy="13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53563" y="3480958"/>
            <a:ext cx="2737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DOAS System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(Dedicated Outdoor Air System)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824532">
            <a:off x="4910688" y="4851360"/>
            <a:ext cx="243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Hydronic Air Handler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9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7472" y="0"/>
            <a:ext cx="6528671" cy="9887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What is VRF?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47472" y="829491"/>
            <a:ext cx="8458200" cy="51911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 smtClean="0"/>
          </a:p>
          <a:p>
            <a:pPr marL="0" indent="0" fontAlgn="base">
              <a:buNone/>
            </a:pPr>
            <a:r>
              <a:rPr lang="en-US" sz="1800" b="1" dirty="0" smtClean="0"/>
              <a:t>Definition of VRF systems: ASHRAE 90.1-2013 Standard</a:t>
            </a:r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i="1" dirty="0" smtClean="0"/>
              <a:t>Variable-Refrigerant-Flow (VRF</a:t>
            </a:r>
            <a:r>
              <a:rPr lang="en-US" sz="1800" b="1" dirty="0" smtClean="0"/>
              <a:t>) </a:t>
            </a:r>
            <a:r>
              <a:rPr lang="en-US" sz="1800" b="1" i="1" dirty="0" smtClean="0"/>
              <a:t>system: </a:t>
            </a:r>
            <a:r>
              <a:rPr lang="en-US" sz="1800" dirty="0" smtClean="0"/>
              <a:t>an engineered direct expansion (DX) </a:t>
            </a:r>
            <a:r>
              <a:rPr lang="en-US" sz="1800" dirty="0" err="1" smtClean="0"/>
              <a:t>multisplit</a:t>
            </a:r>
            <a:r>
              <a:rPr lang="en-US" sz="1800" dirty="0" smtClean="0"/>
              <a:t> system incorporating </a:t>
            </a:r>
            <a:r>
              <a:rPr lang="en-US" sz="1800" dirty="0" smtClean="0">
                <a:solidFill>
                  <a:srgbClr val="FF0000"/>
                </a:solidFill>
              </a:rPr>
              <a:t>at least one variable capacity compressor </a:t>
            </a:r>
            <a:r>
              <a:rPr lang="en-US" sz="1800" dirty="0" smtClean="0"/>
              <a:t>distributing refrigerant through a piping network to multiple indoor fan-coil units, each capable of individual zone temperature control, through integral zone temperature control devices and common communications network. </a:t>
            </a:r>
            <a:r>
              <a:rPr lang="en-US" sz="1800" dirty="0" smtClean="0">
                <a:solidFill>
                  <a:srgbClr val="FF0000"/>
                </a:solidFill>
              </a:rPr>
              <a:t>Variable refrigerant flow utilizes three or more steps of control on common, interconnecting piping.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	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7472" y="6404429"/>
            <a:ext cx="715108" cy="453571"/>
          </a:xfrm>
        </p:spPr>
        <p:txBody>
          <a:bodyPr/>
          <a:lstStyle/>
          <a:p>
            <a:fld id="{50F2F8E5-1108-0A46-83A0-852BF6A1A52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1628" y="205118"/>
            <a:ext cx="1238250" cy="85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434" y="3433489"/>
            <a:ext cx="4117869" cy="254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15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l Gossett Eco">
  <a:themeElements>
    <a:clrScheme name="Xylem 1">
      <a:dk1>
        <a:sysClr val="windowText" lastClr="000000"/>
      </a:dk1>
      <a:lt1>
        <a:sysClr val="window" lastClr="FFFFFF"/>
      </a:lt1>
      <a:dk2>
        <a:srgbClr val="008C95"/>
      </a:dk2>
      <a:lt2>
        <a:srgbClr val="0085AD"/>
      </a:lt2>
      <a:accent1>
        <a:srgbClr val="00966C"/>
      </a:accent1>
      <a:accent2>
        <a:srgbClr val="0072CE"/>
      </a:accent2>
      <a:accent3>
        <a:srgbClr val="615E9B"/>
      </a:accent3>
      <a:accent4>
        <a:srgbClr val="E57200"/>
      </a:accent4>
      <a:accent5>
        <a:srgbClr val="BF0D3E"/>
      </a:accent5>
      <a:accent6>
        <a:srgbClr val="001A70"/>
      </a:accent6>
      <a:hlink>
        <a:srgbClr val="7A6855"/>
      </a:hlink>
      <a:folHlink>
        <a:srgbClr val="0085A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ll Gossett">
  <a:themeElements>
    <a:clrScheme name="Xylem 1">
      <a:dk1>
        <a:sysClr val="windowText" lastClr="000000"/>
      </a:dk1>
      <a:lt1>
        <a:sysClr val="window" lastClr="FFFFFF"/>
      </a:lt1>
      <a:dk2>
        <a:srgbClr val="008C95"/>
      </a:dk2>
      <a:lt2>
        <a:srgbClr val="0085AD"/>
      </a:lt2>
      <a:accent1>
        <a:srgbClr val="00966C"/>
      </a:accent1>
      <a:accent2>
        <a:srgbClr val="0072CE"/>
      </a:accent2>
      <a:accent3>
        <a:srgbClr val="615E9B"/>
      </a:accent3>
      <a:accent4>
        <a:srgbClr val="E57200"/>
      </a:accent4>
      <a:accent5>
        <a:srgbClr val="BF0D3E"/>
      </a:accent5>
      <a:accent6>
        <a:srgbClr val="001A70"/>
      </a:accent6>
      <a:hlink>
        <a:srgbClr val="7A6855"/>
      </a:hlink>
      <a:folHlink>
        <a:srgbClr val="0085A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247F5FFE5177419705B89645A6E847" ma:contentTypeVersion="2" ma:contentTypeDescription="Create a new document." ma:contentTypeScope="" ma:versionID="656fbf3555dcbe2d48819255ad0aa44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44e2d268be15b99b243bd29853643e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4349F1F-0D70-483D-A453-0438260303E2}"/>
</file>

<file path=customXml/itemProps2.xml><?xml version="1.0" encoding="utf-8"?>
<ds:datastoreItem xmlns:ds="http://schemas.openxmlformats.org/officeDocument/2006/customXml" ds:itemID="{9891E02E-9563-48E8-998E-A47F9147E49E}"/>
</file>

<file path=customXml/itemProps3.xml><?xml version="1.0" encoding="utf-8"?>
<ds:datastoreItem xmlns:ds="http://schemas.openxmlformats.org/officeDocument/2006/customXml" ds:itemID="{C8777052-5DB4-4027-B6EA-11D379D0F231}"/>
</file>

<file path=docProps/app.xml><?xml version="1.0" encoding="utf-8"?>
<Properties xmlns="http://schemas.openxmlformats.org/officeDocument/2006/extended-properties" xmlns:vt="http://schemas.openxmlformats.org/officeDocument/2006/docPropsVTypes">
  <Template>Xylem_Template.potx</Template>
  <TotalTime>17378</TotalTime>
  <Words>888</Words>
  <Application>Microsoft Office PowerPoint</Application>
  <PresentationFormat>On-screen Show (4:3)</PresentationFormat>
  <Paragraphs>169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Bell Gossett Eco</vt:lpstr>
      <vt:lpstr>Bell Gossett</vt:lpstr>
      <vt:lpstr>Office Theme</vt:lpstr>
      <vt:lpstr>VRF and Building Owners</vt:lpstr>
      <vt:lpstr>Slide 2</vt:lpstr>
      <vt:lpstr>“Every Owner Wants a Cost Effective Building.”- What does that mean?</vt:lpstr>
      <vt:lpstr>Office Space Classes- BOMA</vt:lpstr>
      <vt:lpstr>BOMA- 2012 Operating Expense</vt:lpstr>
      <vt:lpstr>Building Large Cost items</vt:lpstr>
      <vt:lpstr>Question: Cooling a hot skillet - What is Faster?</vt:lpstr>
      <vt:lpstr>Slide 8</vt:lpstr>
      <vt:lpstr>Slide 9</vt:lpstr>
      <vt:lpstr>Slide 10</vt:lpstr>
      <vt:lpstr>Recommendations to GSA…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VRF system –ASHRAE 15</vt:lpstr>
      <vt:lpstr>ASHRAE- Atlanta Case Study</vt:lpstr>
      <vt:lpstr>ASHRAE- Atlanta Case Study</vt:lpstr>
      <vt:lpstr>Climate Map from NOAA- Extreme Minimum Temp</vt:lpstr>
      <vt:lpstr>Options you have for heat on VRF?</vt:lpstr>
      <vt:lpstr>DOE-Inverter Driven HP in Cold Climate Study</vt:lpstr>
      <vt:lpstr>What Some VRF Mfg. Are Saying…</vt:lpstr>
      <vt:lpstr>What VRF Mfg. Aren’t Saying…</vt:lpstr>
      <vt:lpstr>More Information- White Papers</vt:lpstr>
      <vt:lpstr>Questions?</vt:lpstr>
    </vt:vector>
  </TitlesOfParts>
  <Company>McDill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goes here Second line</dc:title>
  <dc:creator>Kori Zangl Holsten</dc:creator>
  <cp:lastModifiedBy>Denise.Voorhees</cp:lastModifiedBy>
  <cp:revision>358</cp:revision>
  <dcterms:created xsi:type="dcterms:W3CDTF">2014-07-07T18:31:44Z</dcterms:created>
  <dcterms:modified xsi:type="dcterms:W3CDTF">2016-06-24T14:21:12Z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0x010100E4247F5FFE5177419705B89645A6E847</vt:lpwstr>
  </property>
</Properties>
</file>