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Default Extension="jpeg" ContentType="image/jpeg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401D0-8613-41E9-AF16-C477B222CD07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0793F-CBCE-4541-9C93-A842695AE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15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158AC-8A24-4C25-9F60-D4D4694625AB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914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15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906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1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5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899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744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28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844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641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36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0C979-C70A-41AD-9682-56CFBC82B9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28F11-18B8-4BC0-9CB2-3F978B89B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HIA-Master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04800" y="6197026"/>
            <a:ext cx="48450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Water is the Natural Choice</a:t>
            </a:r>
          </a:p>
        </p:txBody>
      </p:sp>
    </p:spTree>
    <p:extLst>
      <p:ext uri="{BB962C8B-B14F-4D97-AF65-F5344CB8AC3E}">
        <p14:creationId xmlns:p14="http://schemas.microsoft.com/office/powerpoint/2010/main" val="396216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Water: The Natural Choice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265" y="1344828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Efficiency</a:t>
            </a:r>
          </a:p>
          <a:p>
            <a:pPr lvl="1"/>
            <a:r>
              <a:rPr lang="en-US" dirty="0" smtClean="0"/>
              <a:t>Unit efficiency versus </a:t>
            </a:r>
            <a:r>
              <a:rPr lang="en-US" b="1" dirty="0" smtClean="0"/>
              <a:t>Building System </a:t>
            </a:r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Equipment Ratings</a:t>
            </a:r>
          </a:p>
          <a:p>
            <a:pPr lvl="2"/>
            <a:r>
              <a:rPr lang="en-US" dirty="0" smtClean="0"/>
              <a:t>EER and COP</a:t>
            </a:r>
          </a:p>
          <a:p>
            <a:pPr lvl="2"/>
            <a:r>
              <a:rPr lang="en-US" dirty="0" smtClean="0"/>
              <a:t>SEER</a:t>
            </a:r>
          </a:p>
          <a:p>
            <a:pPr lvl="2"/>
            <a:r>
              <a:rPr lang="en-US" dirty="0" smtClean="0"/>
              <a:t>IEER vs IPLV </a:t>
            </a:r>
          </a:p>
          <a:p>
            <a:pPr lvl="3"/>
            <a:r>
              <a:rPr lang="en-US" dirty="0" smtClean="0"/>
              <a:t>IEER is an integrated performance for a central chiller</a:t>
            </a:r>
          </a:p>
          <a:p>
            <a:pPr lvl="3"/>
            <a:r>
              <a:rPr lang="en-US" dirty="0" smtClean="0"/>
              <a:t>Validity is possible because of diversity</a:t>
            </a:r>
          </a:p>
          <a:p>
            <a:pPr lvl="3"/>
            <a:r>
              <a:rPr lang="en-US" dirty="0" smtClean="0"/>
              <a:t>All chillers would use the same raring points and conditions</a:t>
            </a:r>
          </a:p>
          <a:p>
            <a:pPr lvl="3"/>
            <a:r>
              <a:rPr lang="en-US" b="1" dirty="0" smtClean="0"/>
              <a:t>IEER loses validity for unitary equipment when equipment is variable but load is not!</a:t>
            </a: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626" y="1417638"/>
            <a:ext cx="1623785" cy="198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10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IEER – Based on unit </a:t>
            </a:r>
            <a:r>
              <a:rPr lang="en-US" dirty="0" smtClean="0">
                <a:solidFill>
                  <a:srgbClr val="FF0000"/>
                </a:solidFill>
              </a:rPr>
              <a:t>capacity not load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Adjusted Performance average</a:t>
            </a:r>
          </a:p>
          <a:p>
            <a:pPr marL="457200" lvl="1" indent="0">
              <a:buNone/>
            </a:pPr>
            <a:r>
              <a:rPr lang="en-US" b="1" dirty="0"/>
              <a:t>IEER = (</a:t>
            </a:r>
            <a:r>
              <a:rPr lang="en-US" b="1" dirty="0" smtClean="0"/>
              <a:t>0.020 </a:t>
            </a:r>
            <a:r>
              <a:rPr lang="en-US" b="1" dirty="0"/>
              <a:t>* A) + (0.617 * B) + (0.238 * C) + (0.125 * D)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FF0000"/>
                </a:solidFill>
              </a:rPr>
              <a:t>Where: Both air delivered and outdoor air temperature are reduced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(02.0%)A </a:t>
            </a:r>
            <a:r>
              <a:rPr lang="en-US" sz="2400" dirty="0"/>
              <a:t>= EER at 100% net capacity at AHRI standard rating </a:t>
            </a:r>
            <a:r>
              <a:rPr lang="en-US" sz="2400" dirty="0" smtClean="0"/>
              <a:t>conditions (95⁰F)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(61.7%)B </a:t>
            </a:r>
            <a:r>
              <a:rPr lang="en-US" sz="2400" dirty="0"/>
              <a:t>= EER at 75% net capacity and reduced ambient (</a:t>
            </a:r>
            <a:r>
              <a:rPr lang="en-US" sz="2400" dirty="0" smtClean="0"/>
              <a:t>81.5⁰F </a:t>
            </a:r>
            <a:r>
              <a:rPr lang="en-US" sz="2400" dirty="0"/>
              <a:t>for air-cooled)</a:t>
            </a:r>
            <a:br>
              <a:rPr lang="en-US" sz="2400" dirty="0"/>
            </a:br>
            <a:r>
              <a:rPr lang="en-US" sz="2400" dirty="0" smtClean="0"/>
              <a:t>(23.8%)C </a:t>
            </a:r>
            <a:r>
              <a:rPr lang="en-US" sz="2400" dirty="0"/>
              <a:t>= EER at 50% net capacity and reduced ambient (</a:t>
            </a:r>
            <a:r>
              <a:rPr lang="en-US" sz="2400" dirty="0" smtClean="0"/>
              <a:t>68⁰F </a:t>
            </a:r>
            <a:r>
              <a:rPr lang="en-US" sz="2400" dirty="0"/>
              <a:t>for air-cooled)</a:t>
            </a:r>
            <a:br>
              <a:rPr lang="en-US" sz="2400" dirty="0"/>
            </a:br>
            <a:r>
              <a:rPr lang="en-US" sz="2400" dirty="0" smtClean="0"/>
              <a:t>(12.5%)D </a:t>
            </a:r>
            <a:r>
              <a:rPr lang="en-US" sz="2400" dirty="0"/>
              <a:t>= EER at 25% net capacity and reduced ambient (</a:t>
            </a:r>
            <a:r>
              <a:rPr lang="en-US" sz="2400" dirty="0" smtClean="0"/>
              <a:t>65⁰F </a:t>
            </a:r>
            <a:r>
              <a:rPr lang="en-US" sz="2400" dirty="0"/>
              <a:t>for air-cooled</a:t>
            </a:r>
            <a:r>
              <a:rPr lang="en-US" dirty="0"/>
              <a:t>)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Split DX - with only 25 feet of refrigerant tubing – FLAT – no lift</a:t>
            </a:r>
          </a:p>
          <a:p>
            <a:pPr marL="457200" lvl="1" indent="0">
              <a:buNone/>
            </a:pPr>
            <a:r>
              <a:rPr lang="en-US" dirty="0"/>
              <a:t>R</a:t>
            </a:r>
            <a:r>
              <a:rPr lang="en-US" dirty="0" smtClean="0"/>
              <a:t>oom is always 80 degrees increasing equipment capacity as measured by the Laboratory; </a:t>
            </a:r>
            <a:r>
              <a:rPr lang="en-US" b="1" dirty="0" smtClean="0"/>
              <a:t>there is no part load if 80 in the space!</a:t>
            </a:r>
            <a:r>
              <a:rPr lang="en-US" dirty="0"/>
              <a:t>	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897" y="4943313"/>
            <a:ext cx="1029235" cy="100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160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Problem with IEER – </a:t>
            </a:r>
            <a:r>
              <a:rPr lang="en-US" sz="3200" dirty="0" smtClean="0"/>
              <a:t>when is a 12 a 21?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299155"/>
            <a:ext cx="6807686" cy="44755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974227" y="1581665"/>
            <a:ext cx="38223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Actual screen shot from AHRI directory</a:t>
            </a:r>
          </a:p>
          <a:p>
            <a:endParaRPr lang="en-US" dirty="0"/>
          </a:p>
          <a:p>
            <a:r>
              <a:rPr lang="en-US" dirty="0" smtClean="0"/>
              <a:t>EER is the unit power consumption vs output at one point</a:t>
            </a:r>
          </a:p>
          <a:p>
            <a:endParaRPr lang="en-US" dirty="0"/>
          </a:p>
          <a:p>
            <a:r>
              <a:rPr lang="en-US" dirty="0" smtClean="0"/>
              <a:t>IEER is adjusted</a:t>
            </a:r>
          </a:p>
          <a:p>
            <a:r>
              <a:rPr lang="en-US" dirty="0" smtClean="0"/>
              <a:t>Not to your building – to a test</a:t>
            </a:r>
          </a:p>
          <a:p>
            <a:endParaRPr lang="en-US" dirty="0"/>
          </a:p>
          <a:p>
            <a:r>
              <a:rPr lang="en-US" dirty="0" smtClean="0"/>
              <a:t>Confusing?</a:t>
            </a:r>
          </a:p>
          <a:p>
            <a:r>
              <a:rPr lang="en-US" dirty="0" smtClean="0"/>
              <a:t>Misleading?</a:t>
            </a:r>
          </a:p>
          <a:p>
            <a:endParaRPr lang="en-US" dirty="0"/>
          </a:p>
          <a:p>
            <a:r>
              <a:rPr lang="en-US" dirty="0" smtClean="0"/>
              <a:t>Yes, Benchmarking is the friend of Hydronic Systems because they</a:t>
            </a:r>
          </a:p>
          <a:p>
            <a:r>
              <a:rPr lang="en-US" dirty="0" smtClean="0"/>
              <a:t>deliver at the utility bill.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312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2"/>
                </a:solidFill>
              </a:rPr>
              <a:t>Hydronic Advantages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8925"/>
            <a:ext cx="10972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With Water the system operates inside design parameters</a:t>
            </a:r>
          </a:p>
          <a:p>
            <a:pPr marL="0" indent="0">
              <a:buNone/>
            </a:pPr>
            <a:r>
              <a:rPr lang="en-US" dirty="0" smtClean="0"/>
              <a:t>The lowest cost way to transport energy</a:t>
            </a:r>
          </a:p>
          <a:p>
            <a:pPr marL="0" indent="0">
              <a:buNone/>
            </a:pPr>
            <a:r>
              <a:rPr lang="en-US" dirty="0" smtClean="0"/>
              <a:t>Hydronic systems maintain efficiency </a:t>
            </a:r>
          </a:p>
          <a:p>
            <a:pPr marL="0" indent="0">
              <a:buNone/>
            </a:pPr>
            <a:r>
              <a:rPr lang="en-US" dirty="0" smtClean="0"/>
              <a:t>You choose air delivery or radiant delivery</a:t>
            </a:r>
          </a:p>
          <a:p>
            <a:pPr marL="0" indent="0">
              <a:buNone/>
            </a:pPr>
            <a:r>
              <a:rPr lang="en-US" dirty="0" smtClean="0"/>
              <a:t>Water-cooled units are more efficient because of</a:t>
            </a:r>
          </a:p>
          <a:p>
            <a:pPr marL="0" indent="0">
              <a:buNone/>
            </a:pPr>
            <a:r>
              <a:rPr lang="en-US" dirty="0" smtClean="0"/>
              <a:t>	high </a:t>
            </a:r>
            <a:r>
              <a:rPr lang="en-US" b="1" dirty="0" smtClean="0"/>
              <a:t>heat transfer capability</a:t>
            </a:r>
          </a:p>
          <a:p>
            <a:pPr marL="0" indent="0">
              <a:buNone/>
            </a:pPr>
            <a:r>
              <a:rPr lang="en-US" dirty="0" smtClean="0"/>
              <a:t>Terminal units receive controlled Design water temperatures</a:t>
            </a:r>
          </a:p>
          <a:p>
            <a:pPr marL="0" indent="0">
              <a:buNone/>
            </a:pPr>
            <a:r>
              <a:rPr lang="en-US" dirty="0" smtClean="0"/>
              <a:t>It is water – it can be variable flow and temperature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405" y="1931009"/>
            <a:ext cx="1696995" cy="203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26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 </a:t>
            </a:r>
            <a:r>
              <a:rPr lang="en-US" dirty="0"/>
              <a:t>H</a:t>
            </a:r>
            <a:r>
              <a:rPr lang="en-US" dirty="0" smtClean="0"/>
              <a:t>eat </a:t>
            </a:r>
            <a:r>
              <a:rPr lang="en-US" dirty="0"/>
              <a:t>T</a:t>
            </a:r>
            <a:r>
              <a:rPr lang="en-US" dirty="0" smtClean="0"/>
              <a:t>ransfer?</a:t>
            </a:r>
            <a:br>
              <a:rPr lang="en-US" dirty="0" smtClean="0"/>
            </a:br>
            <a:r>
              <a:rPr lang="en-US" dirty="0" smtClean="0">
                <a:solidFill>
                  <a:schemeClr val="tx2"/>
                </a:solidFill>
              </a:rPr>
              <a:t>Cooling</a:t>
            </a:r>
            <a:r>
              <a:rPr lang="en-US" dirty="0" smtClean="0"/>
              <a:t> a </a:t>
            </a:r>
            <a:r>
              <a:rPr lang="en-US" dirty="0" smtClean="0">
                <a:solidFill>
                  <a:srgbClr val="C00000"/>
                </a:solidFill>
              </a:rPr>
              <a:t>hot</a:t>
            </a:r>
            <a:r>
              <a:rPr lang="en-US" dirty="0" smtClean="0"/>
              <a:t> skillet - </a:t>
            </a:r>
            <a:r>
              <a:rPr lang="en-US" i="1" dirty="0" smtClean="0">
                <a:solidFill>
                  <a:schemeClr val="tx2"/>
                </a:solidFill>
              </a:rPr>
              <a:t>What is Faster?</a:t>
            </a:r>
            <a:endParaRPr lang="en-US" i="1" dirty="0">
              <a:solidFill>
                <a:schemeClr val="tx2"/>
              </a:solidFill>
            </a:endParaRPr>
          </a:p>
        </p:txBody>
      </p:sp>
      <p:pic>
        <p:nvPicPr>
          <p:cNvPr id="1028" name="Picture 4" descr="Gas Bur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454" y="4486181"/>
            <a:ext cx="3155092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good cast iron skillet is an effective weapons against zombies but ...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508" y="1603955"/>
            <a:ext cx="45720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... wave in New York City and not used to say hello in small tow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8086" y="1749378"/>
            <a:ext cx="2304314" cy="2114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uilt-in stainless steel sin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49378"/>
            <a:ext cx="2698778" cy="2114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445" y="4059364"/>
            <a:ext cx="341606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u="sng" dirty="0" smtClean="0"/>
              <a:t>Water</a:t>
            </a:r>
          </a:p>
          <a:p>
            <a:r>
              <a:rPr lang="en-US" sz="2800" i="1" dirty="0"/>
              <a:t>e</a:t>
            </a:r>
            <a:r>
              <a:rPr lang="en-US" sz="2800" i="1" dirty="0" smtClean="0"/>
              <a:t>ven </a:t>
            </a:r>
          </a:p>
          <a:p>
            <a:r>
              <a:rPr lang="en-US" sz="2800" b="1" i="1" u="sng" dirty="0" smtClean="0"/>
              <a:t>100 degree dishwater</a:t>
            </a:r>
            <a:endParaRPr lang="en-US" sz="2800" b="1" i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9599823" y="4057474"/>
            <a:ext cx="1660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around in</a:t>
            </a:r>
          </a:p>
          <a:p>
            <a:r>
              <a:rPr lang="en-US" dirty="0" smtClean="0"/>
              <a:t> 70 degree 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950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Protect your investment in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Water always Wins</a:t>
            </a:r>
          </a:p>
          <a:p>
            <a:r>
              <a:rPr lang="en-US" dirty="0" smtClean="0"/>
              <a:t>Equipment and components exceed 20 years</a:t>
            </a:r>
          </a:p>
          <a:p>
            <a:r>
              <a:rPr lang="en-US" dirty="0" smtClean="0"/>
              <a:t>Options and Choice fit the budget</a:t>
            </a:r>
          </a:p>
          <a:p>
            <a:r>
              <a:rPr lang="en-US" dirty="0" smtClean="0"/>
              <a:t>Options and Choice meet Owner Requirements</a:t>
            </a:r>
          </a:p>
          <a:p>
            <a:r>
              <a:rPr lang="en-US" dirty="0" smtClean="0"/>
              <a:t>Options and Choice ensure system life</a:t>
            </a:r>
          </a:p>
          <a:p>
            <a:r>
              <a:rPr lang="en-US" dirty="0" smtClean="0"/>
              <a:t>Options and Choice ensure system integration for the whole building – Forward and Backward compatible </a:t>
            </a:r>
          </a:p>
          <a:p>
            <a:r>
              <a:rPr lang="en-US" dirty="0" smtClean="0"/>
              <a:t>For the Life of YOUR BUILDING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503" y="1448310"/>
            <a:ext cx="1762897" cy="207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97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431648" y="5602400"/>
            <a:ext cx="2397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u="sng" dirty="0">
                <a:solidFill>
                  <a:srgbClr val="1F497D"/>
                </a:solidFill>
              </a:rPr>
              <a:t>www.hia-c.org</a:t>
            </a: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1984149" y="317779"/>
            <a:ext cx="8229600" cy="857250"/>
          </a:xfrm>
        </p:spPr>
        <p:txBody>
          <a:bodyPr>
            <a:normAutofit/>
          </a:bodyPr>
          <a:lstStyle/>
          <a:p>
            <a:r>
              <a:rPr lang="en-US" b="1" i="1" u="sng" dirty="0">
                <a:solidFill>
                  <a:schemeClr val="tx2"/>
                </a:solidFill>
              </a:rPr>
              <a:t>Water: The Natural Choice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403" y="1560943"/>
            <a:ext cx="1447141" cy="17651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346" y="1569691"/>
            <a:ext cx="1457254" cy="175202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147" y="1599138"/>
            <a:ext cx="1477500" cy="174269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146" y="3831866"/>
            <a:ext cx="1453653" cy="168862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346" y="3805876"/>
            <a:ext cx="1457254" cy="174497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147" y="3823512"/>
            <a:ext cx="1477500" cy="173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9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Unit Efficiency – Sustainable for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EER is simple</a:t>
            </a:r>
          </a:p>
          <a:p>
            <a:pPr lvl="1"/>
            <a:r>
              <a:rPr lang="en-US" dirty="0" smtClean="0"/>
              <a:t>Output of unit in BTU divided by input power</a:t>
            </a:r>
          </a:p>
          <a:p>
            <a:pPr lvl="1"/>
            <a:r>
              <a:rPr lang="en-US" dirty="0" smtClean="0"/>
              <a:t>Every unit, a chiller, a rooftop, unitary equipment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 that uses refrigerant has an EER</a:t>
            </a:r>
          </a:p>
          <a:p>
            <a:pPr lvl="2"/>
            <a:r>
              <a:rPr lang="en-US" dirty="0" smtClean="0"/>
              <a:t>Energy Efficiency Ratio </a:t>
            </a:r>
            <a:endParaRPr lang="nl-NL" b="1" dirty="0"/>
          </a:p>
          <a:p>
            <a:pPr lvl="2"/>
            <a:r>
              <a:rPr lang="nl-NL" b="1" dirty="0" smtClean="0"/>
              <a:t>EER is BTU per hour output in cooling/power input</a:t>
            </a:r>
          </a:p>
          <a:p>
            <a:pPr lvl="2"/>
            <a:r>
              <a:rPr lang="nl-NL" b="1" dirty="0" smtClean="0"/>
              <a:t>Example a one ton unit delivers 12,000 Btuh/1000 watts for fan and compressor = 12 EER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150" y="1526150"/>
            <a:ext cx="1205537" cy="14704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438" y="3203680"/>
            <a:ext cx="1210962" cy="142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37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Unit Efficiency (be careful) – Not a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Why SEER and IEER?</a:t>
            </a:r>
          </a:p>
          <a:p>
            <a:pPr lvl="1"/>
            <a:r>
              <a:rPr lang="en-US" dirty="0" smtClean="0"/>
              <a:t>Adjusted performance to show potential blended rating</a:t>
            </a:r>
          </a:p>
          <a:p>
            <a:pPr lvl="1"/>
            <a:r>
              <a:rPr lang="en-US" dirty="0" smtClean="0"/>
              <a:t>Adjusted to include part load operation over a specific range of outdoor air temperatures</a:t>
            </a:r>
          </a:p>
          <a:p>
            <a:pPr lvl="1"/>
            <a:r>
              <a:rPr lang="en-US" dirty="0" smtClean="0"/>
              <a:t>Because outdoor air temperature affects both capacity and efficiency of an outdoor condensing unit.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SEER – Seasonally adjusted </a:t>
            </a:r>
            <a:r>
              <a:rPr lang="en-US" dirty="0" smtClean="0"/>
              <a:t>used primarily for residential equipment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IEER – Integrated to include both seasonal and part load per formula</a:t>
            </a:r>
          </a:p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How to apply adjusted ratings to actual building</a:t>
            </a:r>
          </a:p>
          <a:p>
            <a:pPr lvl="1"/>
            <a:r>
              <a:rPr lang="en-US" dirty="0" smtClean="0"/>
              <a:t>Operation of equipment outside ratings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951" y="4975654"/>
            <a:ext cx="1029235" cy="100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67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SEER – why – Residential is more comparable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Applied residentially based on the fact that the majority of residential units are installed very similar.  Actual varies by size, location and weather, but </a:t>
            </a:r>
            <a:r>
              <a:rPr lang="en-US" b="1" dirty="0" smtClean="0">
                <a:solidFill>
                  <a:srgbClr val="FF0000"/>
                </a:solidFill>
              </a:rPr>
              <a:t>all are tested to the same weather</a:t>
            </a:r>
            <a:r>
              <a:rPr lang="en-US" dirty="0"/>
              <a:t> </a:t>
            </a:r>
            <a:r>
              <a:rPr lang="en-US" dirty="0" smtClean="0"/>
              <a:t>so they can be compared to each other.</a:t>
            </a:r>
          </a:p>
          <a:p>
            <a:pPr lvl="1"/>
            <a:r>
              <a:rPr lang="en-US" dirty="0" smtClean="0"/>
              <a:t>A condenser outside</a:t>
            </a:r>
          </a:p>
          <a:p>
            <a:pPr lvl="1"/>
            <a:r>
              <a:rPr lang="en-US" dirty="0" smtClean="0"/>
              <a:t>An air hander inside</a:t>
            </a:r>
          </a:p>
          <a:p>
            <a:pPr lvl="1"/>
            <a:r>
              <a:rPr lang="en-US" dirty="0" smtClean="0"/>
              <a:t>And a refrigerant line set between them</a:t>
            </a:r>
          </a:p>
          <a:p>
            <a:pPr lvl="2"/>
            <a:r>
              <a:rPr lang="en-US" dirty="0" smtClean="0"/>
              <a:t>Pre-charged with refrigerant</a:t>
            </a:r>
          </a:p>
          <a:p>
            <a:pPr lvl="2"/>
            <a:r>
              <a:rPr lang="en-US" dirty="0" smtClean="0"/>
              <a:t>Factory-sealed</a:t>
            </a:r>
          </a:p>
          <a:p>
            <a:pPr lvl="2"/>
            <a:r>
              <a:rPr lang="en-US" dirty="0" smtClean="0"/>
              <a:t>Purchased from wholesaler or unit manufacturer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616" y="4613188"/>
            <a:ext cx="1029235" cy="100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546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SEER – </a:t>
            </a:r>
            <a:r>
              <a:rPr lang="en-US" sz="3200" dirty="0" smtClean="0"/>
              <a:t>a test for comparison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manufacturers of residential split units form a committee at AHRI – </a:t>
            </a:r>
            <a:r>
              <a:rPr lang="en-US" b="1" dirty="0" smtClean="0"/>
              <a:t>A</a:t>
            </a:r>
            <a:r>
              <a:rPr lang="en-US" dirty="0" smtClean="0"/>
              <a:t>ir Conditioning, </a:t>
            </a:r>
            <a:r>
              <a:rPr lang="en-US" b="1" dirty="0" smtClean="0"/>
              <a:t>H</a:t>
            </a:r>
            <a:r>
              <a:rPr lang="en-US" dirty="0" smtClean="0"/>
              <a:t>eating, and </a:t>
            </a:r>
            <a:r>
              <a:rPr lang="en-US" b="1" dirty="0" smtClean="0"/>
              <a:t>R</a:t>
            </a:r>
            <a:r>
              <a:rPr lang="en-US" dirty="0" smtClean="0"/>
              <a:t>efrigeration </a:t>
            </a:r>
            <a:r>
              <a:rPr lang="en-US" b="1" dirty="0" smtClean="0"/>
              <a:t>I</a:t>
            </a:r>
            <a:r>
              <a:rPr lang="en-US" dirty="0" smtClean="0"/>
              <a:t>nstitute</a:t>
            </a:r>
          </a:p>
          <a:p>
            <a:r>
              <a:rPr lang="en-US" dirty="0" smtClean="0"/>
              <a:t>Those manufactures agree to apply a </a:t>
            </a:r>
            <a:r>
              <a:rPr lang="en-US" b="1" dirty="0" smtClean="0"/>
              <a:t>Specific</a:t>
            </a:r>
            <a:r>
              <a:rPr lang="en-US" dirty="0" smtClean="0"/>
              <a:t> Seasonal adjustment to their equipment EER.</a:t>
            </a:r>
          </a:p>
          <a:p>
            <a:pPr lvl="1"/>
            <a:r>
              <a:rPr lang="en-US" dirty="0" smtClean="0"/>
              <a:t>All members test to an agreed performance with matching Condenser, Air handler, and line set containing refrigerant</a:t>
            </a:r>
          </a:p>
          <a:p>
            <a:pPr lvl="1"/>
            <a:r>
              <a:rPr lang="en-US" dirty="0" smtClean="0"/>
              <a:t>A package tested to a fixed set of conditions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6872" y="461170"/>
            <a:ext cx="2315528" cy="1047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855" y="4580237"/>
            <a:ext cx="1029235" cy="100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30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SEER is like the MPG sticker on your car.</a:t>
            </a:r>
          </a:p>
          <a:p>
            <a:pPr lvl="1"/>
            <a:r>
              <a:rPr lang="en-US" dirty="0" smtClean="0"/>
              <a:t>It is not what you will expect to get</a:t>
            </a:r>
          </a:p>
          <a:p>
            <a:pPr lvl="1"/>
            <a:r>
              <a:rPr lang="en-US" dirty="0" smtClean="0"/>
              <a:t>It is a comparison of manufacturers of like models</a:t>
            </a:r>
          </a:p>
          <a:p>
            <a:pPr lvl="1"/>
            <a:r>
              <a:rPr lang="en-US" dirty="0" smtClean="0"/>
              <a:t>To a prescribed set of conditions</a:t>
            </a:r>
          </a:p>
          <a:p>
            <a:r>
              <a:rPr lang="en-US" dirty="0" smtClean="0"/>
              <a:t>SEER is the same type of process of comparison</a:t>
            </a:r>
          </a:p>
          <a:p>
            <a:r>
              <a:rPr lang="en-US" dirty="0" smtClean="0"/>
              <a:t>It does not work commercially and is not used</a:t>
            </a:r>
          </a:p>
          <a:p>
            <a:pPr lvl="1"/>
            <a:r>
              <a:rPr lang="en-US" dirty="0" smtClean="0"/>
              <a:t>Too many Variables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3870" y="274638"/>
            <a:ext cx="3548530" cy="199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698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What’s wrong with SEER?</a:t>
            </a:r>
            <a:br>
              <a:rPr lang="en-US" dirty="0" smtClean="0"/>
            </a:br>
            <a:r>
              <a:rPr lang="en-US" dirty="0" smtClean="0"/>
              <a:t>Fixed refrigerant lines and fixed weather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Commercially – you need a professional because:</a:t>
            </a:r>
          </a:p>
          <a:p>
            <a:pPr lvl="1"/>
            <a:r>
              <a:rPr lang="en-US" dirty="0" smtClean="0"/>
              <a:t>The buildings are all different</a:t>
            </a:r>
          </a:p>
          <a:p>
            <a:pPr lvl="1"/>
            <a:r>
              <a:rPr lang="en-US" dirty="0" smtClean="0"/>
              <a:t>The installations have many variations</a:t>
            </a:r>
          </a:p>
          <a:p>
            <a:pPr lvl="1"/>
            <a:r>
              <a:rPr lang="en-US" dirty="0" smtClean="0"/>
              <a:t>The occupancy and use of the building are not “typical”</a:t>
            </a:r>
          </a:p>
          <a:p>
            <a:pPr lvl="1"/>
            <a:r>
              <a:rPr lang="en-US" dirty="0" smtClean="0"/>
              <a:t>Energy Efficiency Ratio (EER) that can be modeled</a:t>
            </a:r>
          </a:p>
          <a:p>
            <a:pPr lvl="2"/>
            <a:r>
              <a:rPr lang="en-US" dirty="0" smtClean="0"/>
              <a:t>EER is the unit output versus power consumed at a specific point as a base</a:t>
            </a:r>
          </a:p>
          <a:p>
            <a:pPr lvl="3"/>
            <a:r>
              <a:rPr lang="en-US" sz="2800" b="1" dirty="0" smtClean="0"/>
              <a:t>Not what you expect in the building - a common comparison point</a:t>
            </a:r>
            <a:endParaRPr lang="en-US" sz="2800" b="1" dirty="0"/>
          </a:p>
          <a:p>
            <a:pPr lvl="3"/>
            <a:r>
              <a:rPr lang="en-US" sz="2800" b="1" dirty="0" smtClean="0"/>
              <a:t>Water is tested at design operating condition – air is not</a:t>
            </a:r>
          </a:p>
          <a:p>
            <a:pPr lvl="3"/>
            <a:r>
              <a:rPr lang="en-US" sz="2800" b="1" dirty="0" smtClean="0"/>
              <a:t>And all Manufacturers use EER at the same conditions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26048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is IEER?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Another way to compare performance of equipment among manufacturers of identical equipment </a:t>
            </a:r>
            <a:r>
              <a:rPr lang="en-US" b="1" dirty="0" smtClean="0">
                <a:solidFill>
                  <a:srgbClr val="C00000"/>
                </a:solidFill>
              </a:rPr>
              <a:t>in a lab</a:t>
            </a:r>
          </a:p>
          <a:p>
            <a:r>
              <a:rPr lang="en-US" dirty="0" smtClean="0"/>
              <a:t>It is:</a:t>
            </a:r>
          </a:p>
          <a:p>
            <a:pPr lvl="1"/>
            <a:r>
              <a:rPr lang="en-US" dirty="0" smtClean="0"/>
              <a:t>Like Equipment to Like equipment – </a:t>
            </a:r>
            <a:r>
              <a:rPr lang="en-US" b="1" dirty="0" smtClean="0"/>
              <a:t>not building systems</a:t>
            </a:r>
          </a:p>
          <a:p>
            <a:pPr lvl="1"/>
            <a:r>
              <a:rPr lang="en-US" dirty="0" smtClean="0"/>
              <a:t>Like units are tested at the same conditions per a lab’s capability</a:t>
            </a:r>
          </a:p>
          <a:p>
            <a:pPr lvl="1"/>
            <a:r>
              <a:rPr lang="en-US" dirty="0" smtClean="0"/>
              <a:t>The prescriptive conditions are </a:t>
            </a:r>
            <a:r>
              <a:rPr lang="en-US" b="1" dirty="0" smtClean="0"/>
              <a:t>NOT how your building operates</a:t>
            </a:r>
          </a:p>
          <a:p>
            <a:r>
              <a:rPr lang="en-US" dirty="0" smtClean="0"/>
              <a:t>IEER should be applied to a total building not a unit.</a:t>
            </a:r>
          </a:p>
          <a:p>
            <a:r>
              <a:rPr lang="en-US" dirty="0" smtClean="0"/>
              <a:t>IEER is not valid for units with static loads (especially when occupied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during the heat of the day).</a:t>
            </a:r>
          </a:p>
          <a:p>
            <a:r>
              <a:rPr lang="en-US" dirty="0" smtClean="0"/>
              <a:t>A building has a system – </a:t>
            </a:r>
            <a:r>
              <a:rPr lang="en-US" b="1" dirty="0" smtClean="0"/>
              <a:t>a condensing unit is not a system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046" y="4596715"/>
            <a:ext cx="1029235" cy="100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4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Key point Certified vs Actual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IEER and the test is created by the MEMBER manufacturers</a:t>
            </a:r>
            <a:endParaRPr lang="en-US" dirty="0"/>
          </a:p>
          <a:p>
            <a:r>
              <a:rPr lang="en-US" dirty="0" smtClean="0"/>
              <a:t>The test results are monitored by AHRI</a:t>
            </a:r>
          </a:p>
          <a:p>
            <a:r>
              <a:rPr lang="en-US" b="1" dirty="0" smtClean="0"/>
              <a:t>AHRI does not create the test points</a:t>
            </a:r>
          </a:p>
          <a:p>
            <a:r>
              <a:rPr lang="en-US" dirty="0" smtClean="0"/>
              <a:t>AHRI verifies that the member company’s test to the standard the Manufacturers created.</a:t>
            </a:r>
          </a:p>
          <a:p>
            <a:pPr lvl="1"/>
            <a:r>
              <a:rPr lang="en-US" dirty="0" smtClean="0"/>
              <a:t>The standard test has to be reproducible in a laboratory</a:t>
            </a:r>
          </a:p>
          <a:p>
            <a:pPr lvl="1"/>
            <a:r>
              <a:rPr lang="en-US" dirty="0" smtClean="0"/>
              <a:t>NOT your building! Location (Weather) or Operation</a:t>
            </a:r>
          </a:p>
          <a:p>
            <a:pPr lvl="1"/>
            <a:r>
              <a:rPr lang="en-US" b="1" dirty="0" smtClean="0"/>
              <a:t>Split units cannot perform “as tested” because they are not shipped or installed “as tested” or operate “as tested”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9600" y="4975654"/>
            <a:ext cx="856735" cy="100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604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247F5FFE5177419705B89645A6E847" ma:contentTypeVersion="2" ma:contentTypeDescription="Create a new document." ma:contentTypeScope="" ma:versionID="656fbf3555dcbe2d48819255ad0aa44e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544e2d268be15b99b243bd29853643ea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E78E769-ADFF-4099-8CB9-6AB7B2F89A42}"/>
</file>

<file path=customXml/itemProps2.xml><?xml version="1.0" encoding="utf-8"?>
<ds:datastoreItem xmlns:ds="http://schemas.openxmlformats.org/officeDocument/2006/customXml" ds:itemID="{F68EA77F-D201-4F7B-A7ED-5C2C3DE9D5A5}"/>
</file>

<file path=customXml/itemProps3.xml><?xml version="1.0" encoding="utf-8"?>
<ds:datastoreItem xmlns:ds="http://schemas.openxmlformats.org/officeDocument/2006/customXml" ds:itemID="{638F637E-6DCE-4B78-AB7D-EE83A2E29A61}"/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840</Words>
  <Application>Microsoft Office PowerPoint</Application>
  <PresentationFormat>Widescreen</PresentationFormat>
  <Paragraphs>122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1_Office Theme</vt:lpstr>
      <vt:lpstr>Water: The Natural Choice</vt:lpstr>
      <vt:lpstr>Unit Efficiency – Sustainable for life</vt:lpstr>
      <vt:lpstr>Unit Efficiency (be careful) – Not a building</vt:lpstr>
      <vt:lpstr>SEER – why – Residential is more comparable</vt:lpstr>
      <vt:lpstr>SEER – a test for comparison</vt:lpstr>
      <vt:lpstr>SEER</vt:lpstr>
      <vt:lpstr>What’s wrong with SEER? Fixed refrigerant lines and fixed weather conditions</vt:lpstr>
      <vt:lpstr>What is IEER?</vt:lpstr>
      <vt:lpstr>Key point Certified vs Actual</vt:lpstr>
      <vt:lpstr>IEER – Based on unit capacity not load</vt:lpstr>
      <vt:lpstr>Problem with IEER – when is a 12 a 21?</vt:lpstr>
      <vt:lpstr>Hydronic Advantages</vt:lpstr>
      <vt:lpstr>High Heat Transfer? Cooling a hot skillet - What is Faster?</vt:lpstr>
      <vt:lpstr>Protect your investment in Efficiency</vt:lpstr>
      <vt:lpstr>Water: The Natural Choice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Water: The Natural Choice</dc:title>
  <dc:creator>Rick Bostian</dc:creator>
  <cp:lastModifiedBy>Rick Bostian</cp:lastModifiedBy>
  <cp:revision>35</cp:revision>
  <dcterms:created xsi:type="dcterms:W3CDTF">2015-10-07T13:50:59Z</dcterms:created>
  <dcterms:modified xsi:type="dcterms:W3CDTF">2016-01-15T16:30:14Z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0x010100E4247F5FFE5177419705B89645A6E847</vt:lpwstr>
  </property>
</Properties>
</file>